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8" r:id="rId9"/>
    <p:sldId id="271" r:id="rId10"/>
    <p:sldId id="272" r:id="rId11"/>
    <p:sldId id="269" r:id="rId12"/>
    <p:sldId id="263" r:id="rId13"/>
    <p:sldId id="264" r:id="rId14"/>
    <p:sldId id="265" r:id="rId15"/>
    <p:sldId id="266" r:id="rId16"/>
    <p:sldId id="273" r:id="rId17"/>
    <p:sldId id="267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4" r:id="rId26"/>
    <p:sldId id="282" r:id="rId27"/>
    <p:sldId id="285" r:id="rId28"/>
    <p:sldId id="28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00FFFF"/>
    <a:srgbClr val="66FF33"/>
    <a:srgbClr val="00CC00"/>
    <a:srgbClr val="66FF66"/>
    <a:srgbClr val="26E1FA"/>
    <a:srgbClr val="FFFF66"/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49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8.png"/><Relationship Id="rId5" Type="http://schemas.openxmlformats.org/officeDocument/2006/relationships/image" Target="../media/image5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37.png"/><Relationship Id="rId5" Type="http://schemas.openxmlformats.org/officeDocument/2006/relationships/image" Target="../media/image90.png"/><Relationship Id="rId10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5.png"/><Relationship Id="rId7" Type="http://schemas.openxmlformats.org/officeDocument/2006/relationships/image" Target="../media/image96.png"/><Relationship Id="rId12" Type="http://schemas.openxmlformats.org/officeDocument/2006/relationships/image" Target="../media/image4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71.png"/><Relationship Id="rId5" Type="http://schemas.openxmlformats.org/officeDocument/2006/relationships/image" Target="../media/image16.png"/><Relationship Id="rId10" Type="http://schemas.openxmlformats.org/officeDocument/2006/relationships/image" Target="../media/image72.png"/><Relationship Id="rId4" Type="http://schemas.openxmlformats.org/officeDocument/2006/relationships/image" Target="../media/image10.pn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69.png"/><Relationship Id="rId10" Type="http://schemas.openxmlformats.org/officeDocument/2006/relationships/image" Target="../media/image100.png"/><Relationship Id="rId4" Type="http://schemas.openxmlformats.org/officeDocument/2006/relationships/image" Target="../media/image68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12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MINE ANDROID\MyGIS basic\MY PRESS\Pics\SL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886735">
            <a:off x="6467721" y="4333359"/>
            <a:ext cx="1166190" cy="116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MINE ANDROID\MyGIS basic\MY PRESS\Pics\mygislogo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570680">
            <a:off x="2916916" y="173718"/>
            <a:ext cx="2604019" cy="2604019"/>
          </a:xfrm>
          <a:prstGeom prst="rect">
            <a:avLst/>
          </a:prstGeom>
          <a:noFill/>
          <a:effectLst>
            <a:outerShdw blurRad="50800" dist="13335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0000" b="1" dirty="0" smtClean="0">
                <a:effectLst>
                  <a:outerShdw blurRad="50800" dist="88900" dir="2700000" algn="ctr" rotWithShape="0">
                    <a:srgbClr val="000000">
                      <a:alpha val="43137"/>
                    </a:srgbClr>
                  </a:outerShdw>
                </a:effectLst>
              </a:rPr>
              <a:t>MyGIS.apk</a:t>
            </a:r>
            <a:endParaRPr lang="en-US" sz="10000" b="1" dirty="0">
              <a:effectLst>
                <a:outerShdw blurRad="50800" dist="88900" dir="27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</a:t>
            </a:r>
          </a:p>
          <a:p>
            <a:r>
              <a:rPr lang="en-US" dirty="0" smtClean="0"/>
              <a:t>Thabo Maqelepo</a:t>
            </a:r>
          </a:p>
          <a:p>
            <a:r>
              <a:rPr lang="en-US" dirty="0" smtClean="0"/>
              <a:t>Boocha34</a:t>
            </a:r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2050" name="Picture 2" descr="C:\Users\SURVEYPC\Documents\ANDROID PROJECTS\MyGIS basic\MY PRESS\Layout\Gen List Layou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57200" y="1699635"/>
            <a:ext cx="8229600" cy="4509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C:\MINE ANDROID\MyGIS basic\MY PRESS\ICOS\mapda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839513">
            <a:off x="4876800" y="381000"/>
            <a:ext cx="1066800" cy="1066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 rot="19839513">
            <a:off x="6002760" y="69183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Access</a:t>
            </a:r>
            <a:endParaRPr lang="en-US" b="1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-Key Controls	</a:t>
            </a:r>
            <a:endParaRPr lang="en-US" dirty="0"/>
          </a:p>
        </p:txBody>
      </p:sp>
      <p:pic>
        <p:nvPicPr>
          <p:cNvPr id="2050" name="Picture 2" descr="C:\MINE ANDROID\MyGIS basic\MY PRESS\ICOS\ZoomIn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5181600"/>
            <a:ext cx="685800" cy="685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1" name="Picture 3" descr="C:\MINE ANDROID\MyGIS basic\MY PRESS\ICOS\Zoom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5486400"/>
            <a:ext cx="685800" cy="685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2" name="Picture 4" descr="C:\MINE ANDROID\MyGIS basic\MY PRESS\ICOS\mapda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676400"/>
            <a:ext cx="1066800" cy="1066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4" name="Picture 6" descr="C:\MINE ANDROID\MyGIS basic\MY PRESS\ICOS\GpsTogWr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2819400"/>
            <a:ext cx="685800" cy="685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6" name="Picture 8" descr="C:\MINE ANDROID\MyGIS basic\MY PRESS\ICOS\GpsTogOff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3048000"/>
            <a:ext cx="685800" cy="685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7" name="Picture 9" descr="C:\MINE ANDROID\MyGIS basic\MY PRESS\ICOS\GpsTog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200" y="3276600"/>
            <a:ext cx="685800" cy="685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61" name="Picture 13" descr="C:\MINE ANDROID\MyGIS basic\MY PRESS\ICOS\MyGisDrawPe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0" y="2895600"/>
            <a:ext cx="1066800" cy="1066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62" name="Picture 14" descr="C:\MINE ANDROID\MyGIS basic\MY PRESS\ICOS\MyGisDrawGps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0000" y="3962400"/>
            <a:ext cx="1066800" cy="1066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63" name="Picture 15" descr="C:\MINE ANDROID\MyGIS basic\MY PRESS\ICOS\clueless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86200" y="5105400"/>
            <a:ext cx="1066800" cy="10668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752600" y="2057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Access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52600" y="3200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GPS Control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76400" y="4343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Compass Control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752600" y="548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Zoom </a:t>
            </a:r>
            <a:r>
              <a:rPr lang="en-US" b="1" dirty="0" smtClean="0"/>
              <a:t>Control*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105400" y="2057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Map Crosshairs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105400" y="32004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Pen / Manual Draw Function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105400" y="4191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GPS / Auto Draw Function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105400" y="5410200"/>
            <a:ext cx="222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“CLUELESS Function” </a:t>
            </a:r>
            <a:endParaRPr lang="en-US" b="1" dirty="0"/>
          </a:p>
        </p:txBody>
      </p:sp>
      <p:pic>
        <p:nvPicPr>
          <p:cNvPr id="1026" name="Picture 2" descr="C:\MINE ANDROID\MyGIS basic\Promo\MY PRESS\ICOS\TgtVwDir1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85800" y="4114800"/>
            <a:ext cx="990600" cy="990600"/>
          </a:xfrm>
          <a:prstGeom prst="rect">
            <a:avLst/>
          </a:prstGeom>
          <a:noFill/>
        </p:spPr>
      </p:pic>
      <p:pic>
        <p:nvPicPr>
          <p:cNvPr id="1027" name="Picture 3" descr="C:\MINE ANDROID\MyGIS basic\Promo\MY PRESS\ICOS\CrsHrsR.png"/>
          <p:cNvPicPr>
            <a:picLocks noGrp="1" noChangeAspect="1" noChangeArrowheads="1"/>
          </p:cNvPicPr>
          <p:nvPr>
            <p:ph idx="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3886200" y="1752600"/>
            <a:ext cx="1219200" cy="1219200"/>
          </a:xfrm>
          <a:prstGeom prst="rect">
            <a:avLst/>
          </a:prstGeom>
          <a:noFill/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-Screenshots Samples</a:t>
            </a:r>
            <a:endParaRPr lang="en-US" dirty="0"/>
          </a:p>
        </p:txBody>
      </p:sp>
      <p:pic>
        <p:nvPicPr>
          <p:cNvPr id="1028" name="Picture 4" descr="C:\MINE ANDROID\MyGIS basic\MY PRESS\Pics\Screenshot_2019-09-20-01-57-35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676400"/>
            <a:ext cx="2545854" cy="4525963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6" name="Picture 2" descr="C:\MINE ANDROID\MyGIS basic\MY PRESS\Pics\Screenshot_2019-09-17-20-37-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00200"/>
            <a:ext cx="2571750" cy="45720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 rot="20053960">
            <a:off x="1250415" y="5018125"/>
            <a:ext cx="211583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ctr"/>
            <a:r>
              <a:rPr lang="en-US" sz="12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26E1FA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Agricultural land mapping</a:t>
            </a:r>
            <a:endParaRPr lang="en-US" sz="12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26E1FA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475705">
            <a:off x="3443487" y="3706127"/>
            <a:ext cx="17984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1200" b="1" dirty="0" smtClean="0">
                <a:ln/>
                <a:solidFill>
                  <a:schemeClr val="accent3"/>
                </a:solidFill>
              </a:rPr>
              <a:t>Sketching the neighborhood</a:t>
            </a:r>
            <a:endParaRPr lang="en-US" sz="1200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20536367">
            <a:off x="6276432" y="4450989"/>
            <a:ext cx="177972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1200" b="1" dirty="0" smtClean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Searching for Trig </a:t>
            </a:r>
          </a:p>
          <a:p>
            <a:pPr algn="ctr"/>
            <a:r>
              <a:rPr lang="en-US" sz="1200" b="1" dirty="0" smtClean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Pillar</a:t>
            </a:r>
            <a:r>
              <a:rPr lang="en-US" sz="12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 </a:t>
            </a:r>
            <a:r>
              <a:rPr lang="en-US" sz="1200" b="1" dirty="0" smtClean="0">
                <a:ln>
                  <a:prstDash val="solid"/>
                </a:ln>
                <a:gradFill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5400000" scaled="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9700074 /BT74</a:t>
            </a:r>
            <a:endParaRPr lang="en-US" sz="1200" b="1" dirty="0">
              <a:ln>
                <a:prstDash val="solid"/>
              </a:ln>
              <a:gradFill rotWithShape="1">
                <a:gsLst>
                  <a:gs pos="0">
                    <a:srgbClr val="000082"/>
                  </a:gs>
                  <a:gs pos="30000">
                    <a:srgbClr val="66008F"/>
                  </a:gs>
                  <a:gs pos="64999">
                    <a:srgbClr val="BA0066"/>
                  </a:gs>
                  <a:gs pos="89999">
                    <a:srgbClr val="FF0000"/>
                  </a:gs>
                  <a:gs pos="100000">
                    <a:srgbClr val="FF8200"/>
                  </a:gs>
                </a:gsLst>
                <a:lin ang="5400000" scaled="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4100" name="Picture 4" descr="C:\MINE ANDROID\MyGIS basic\Promo\MY PRESS\Pics\Screenshot_2021-04-05-02-02-3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3662" y="1447800"/>
            <a:ext cx="2700338" cy="4800600"/>
          </a:xfrm>
          <a:prstGeom prst="rect">
            <a:avLst/>
          </a:prstGeom>
          <a:noFill/>
        </p:spPr>
      </p:pic>
      <p:pic>
        <p:nvPicPr>
          <p:cNvPr id="4098" name="Picture 2" descr="C:\MINE ANDROID\MyGIS basic\Promo\MY PRESS\Pics\Screenshot_2021-04-04-05-03-1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1828800"/>
            <a:ext cx="2014538" cy="35814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-Screenshots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C:\MINE ANDROID\MyGIS basic\Promo\MY PRESS\Pics\Screenshot_2021-04-04-05-02-0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2590800" cy="4605866"/>
          </a:xfrm>
          <a:prstGeom prst="rect">
            <a:avLst/>
          </a:prstGeom>
          <a:noFill/>
        </p:spPr>
      </p:pic>
      <p:pic>
        <p:nvPicPr>
          <p:cNvPr id="2053" name="Picture 5" descr="C:\MINE ANDROID\MyGIS basic\Promo\MY PRESS\Pics\Screenshot_2021-04-05-00-59-2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1676400"/>
            <a:ext cx="2571750" cy="4572000"/>
          </a:xfrm>
          <a:prstGeom prst="rect">
            <a:avLst/>
          </a:prstGeom>
          <a:noFill/>
        </p:spPr>
      </p:pic>
      <p:pic>
        <p:nvPicPr>
          <p:cNvPr id="2054" name="Picture 6" descr="C:\MINE ANDROID\MyGIS basic\Promo\MY PRESS\Pics\Screenshot_2021-04-05-00-57-1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600199"/>
            <a:ext cx="2667000" cy="4741333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 rot="20817554">
            <a:off x="6199879" y="5674158"/>
            <a:ext cx="2446244" cy="646331"/>
          </a:xfrm>
          <a:prstGeom prst="rect">
            <a:avLst/>
          </a:prstGeom>
          <a:gradFill>
            <a:gsLst>
              <a:gs pos="0">
                <a:srgbClr val="03D4A8">
                  <a:alpha val="13000"/>
                </a:srgbClr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“One-touch” object property view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 rot="1204506">
            <a:off x="1250130" y="5028846"/>
            <a:ext cx="2311450" cy="1477328"/>
          </a:xfrm>
          <a:prstGeom prst="rect">
            <a:avLst/>
          </a:prstGeom>
          <a:gradFill flip="none" rotWithShape="1">
            <a:gsLst>
              <a:gs pos="0">
                <a:srgbClr val="03D4A8">
                  <a:alpha val="1000"/>
                </a:srgbClr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2700000" scaled="0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Multiple ways of finding 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Pre-stored and user created vector Objects 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-Screenshots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:\MINE ANDROID\MyGIS basic\Promo\MY PRESS\Pics\Screenshot_2021-04-05-01-09-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1" y="1676400"/>
            <a:ext cx="2571750" cy="4572000"/>
          </a:xfrm>
          <a:prstGeom prst="rect">
            <a:avLst/>
          </a:prstGeom>
          <a:noFill/>
        </p:spPr>
      </p:pic>
      <p:pic>
        <p:nvPicPr>
          <p:cNvPr id="3075" name="Picture 3" descr="C:\MINE ANDROID\MyGIS basic\Promo\MY PRESS\Pics\Screenshot_2021-04-05-01-09-4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676400"/>
            <a:ext cx="2571750" cy="4572001"/>
          </a:xfrm>
          <a:prstGeom prst="rect">
            <a:avLst/>
          </a:prstGeom>
          <a:noFill/>
        </p:spPr>
      </p:pic>
      <p:pic>
        <p:nvPicPr>
          <p:cNvPr id="3" name="Picture 4" descr="C:\MINE ANDROID\MyGIS basic\Promo\MY PRESS\Pics\Screenshot_2021-04-05-01-11-1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676400"/>
            <a:ext cx="2528887" cy="4495800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MINE ANDROID\MyGIS basic\Promo\MY PRESS\Pics\Screenshot_2021-04-04-04-53-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2614613" cy="4648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-Screenshots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MINE ANDROID\MyGIS basic\MY PRESS\Pics\Screenshot_2019-11-02-17-22-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1600200"/>
            <a:ext cx="2614613" cy="4648200"/>
          </a:xfrm>
          <a:prstGeom prst="rect">
            <a:avLst/>
          </a:prstGeom>
          <a:noFill/>
        </p:spPr>
      </p:pic>
      <p:pic>
        <p:nvPicPr>
          <p:cNvPr id="1028" name="Picture 4" descr="C:\MINE ANDROID\MyGIS basic\MY PRESS\Pics\Screenshot_2019-11-02-01-04-3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1600200"/>
            <a:ext cx="2657475" cy="4724400"/>
          </a:xfrm>
          <a:prstGeom prst="rect">
            <a:avLst/>
          </a:prstGeom>
          <a:noFill/>
        </p:spPr>
      </p:pic>
      <p:pic>
        <p:nvPicPr>
          <p:cNvPr id="1033" name="Picture 9" descr="C:\MINE ANDROID\MyGIS basic\MY PRESS\ICOS\MyDrv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050740">
            <a:off x="3995883" y="5291284"/>
            <a:ext cx="1107371" cy="1107371"/>
          </a:xfrm>
          <a:prstGeom prst="rect">
            <a:avLst/>
          </a:prstGeom>
          <a:noFill/>
        </p:spPr>
      </p:pic>
      <p:pic>
        <p:nvPicPr>
          <p:cNvPr id="1036" name="Picture 12" descr="C:\MINE ANDROID\MyGIS basic\MY PRESS\ICOS\MyAir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91400" y="5562600"/>
            <a:ext cx="1066800" cy="1066800"/>
          </a:xfrm>
          <a:prstGeom prst="rect">
            <a:avLst/>
          </a:prstGeom>
          <a:noFill/>
        </p:spPr>
      </p:pic>
      <p:pic>
        <p:nvPicPr>
          <p:cNvPr id="1037" name="Picture 13" descr="C:\MINE ANDROID\MyGIS basic\MY PRESS\ICOS\MySea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651657">
            <a:off x="6593008" y="5297609"/>
            <a:ext cx="1101594" cy="1101594"/>
          </a:xfrm>
          <a:prstGeom prst="rect">
            <a:avLst/>
          </a:prstGeom>
          <a:noFill/>
        </p:spPr>
      </p:pic>
      <p:pic>
        <p:nvPicPr>
          <p:cNvPr id="1032" name="Picture 8" descr="C:\MINE ANDROID\MyGIS basic\MY PRESS\ICOS\CrdHdgBugA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9718784">
            <a:off x="5826851" y="3875725"/>
            <a:ext cx="2794223" cy="2794223"/>
          </a:xfrm>
          <a:prstGeom prst="rect">
            <a:avLst/>
          </a:prstGeom>
          <a:noFill/>
        </p:spPr>
      </p:pic>
      <p:pic>
        <p:nvPicPr>
          <p:cNvPr id="1035" name="Picture 11" descr="C:\MINE ANDROID\MyGIS basic\MY PRESS\ICOS\NvTrkTr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5800" y="5943600"/>
            <a:ext cx="914400" cy="914400"/>
          </a:xfrm>
          <a:prstGeom prst="rect">
            <a:avLst/>
          </a:prstGeom>
          <a:noFill/>
        </p:spPr>
      </p:pic>
      <p:pic>
        <p:nvPicPr>
          <p:cNvPr id="1034" name="Picture 10" descr="C:\MINE ANDROID\MyGIS basic\MY PRESS\ICOS\NvTrkHom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20043644">
            <a:off x="1595485" y="5833010"/>
            <a:ext cx="877306" cy="877306"/>
          </a:xfrm>
          <a:prstGeom prst="rect">
            <a:avLst/>
          </a:prstGeom>
          <a:noFill/>
        </p:spPr>
      </p:pic>
      <p:pic>
        <p:nvPicPr>
          <p:cNvPr id="1031" name="Picture 7" descr="C:\MINE ANDROID\MyGIS basic\MY PRESS\ICOS\CrdHdgBugB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-838200" y="2895600"/>
            <a:ext cx="2438400" cy="2438400"/>
          </a:xfrm>
          <a:prstGeom prst="rect">
            <a:avLst/>
          </a:prstGeom>
          <a:noFill/>
        </p:spPr>
      </p:pic>
      <p:pic>
        <p:nvPicPr>
          <p:cNvPr id="1030" name="Picture 6" descr="C:\MINE ANDROID\MyGIS basic\MY PRESS\ICOS\CrdHdgBugD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1456304">
            <a:off x="-794592" y="1262808"/>
            <a:ext cx="2631838" cy="2631838"/>
          </a:xfrm>
          <a:prstGeom prst="rect">
            <a:avLst/>
          </a:prstGeom>
          <a:noFill/>
        </p:spPr>
      </p:pic>
      <p:pic>
        <p:nvPicPr>
          <p:cNvPr id="5" name="Picture 5" descr="C:\MINE ANDROID\MyGIS basic\MY PRESS\ICOS\CrdHdgBugC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 rot="1897906">
            <a:off x="184055" y="565052"/>
            <a:ext cx="979279" cy="979279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-Screenshots Samples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:\MINE ANDROID\MyGIS basic\Promo\MY PRESS\Pics\Screenshot_2021-04-04-04-50-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2590799" cy="4605864"/>
          </a:xfrm>
          <a:prstGeom prst="rect">
            <a:avLst/>
          </a:prstGeom>
          <a:noFill/>
        </p:spPr>
      </p:pic>
      <p:pic>
        <p:nvPicPr>
          <p:cNvPr id="6147" name="Picture 3" descr="C:\MINE ANDROID\MyGIS basic\Promo\MY PRESS\Pics\Screenshot_2021-04-04-05-04-5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1676400"/>
            <a:ext cx="2614613" cy="4648200"/>
          </a:xfrm>
          <a:prstGeom prst="rect">
            <a:avLst/>
          </a:prstGeom>
          <a:noFill/>
        </p:spPr>
      </p:pic>
      <p:pic>
        <p:nvPicPr>
          <p:cNvPr id="1026" name="Picture 2" descr="C:\MINE ANDROID\MyGIS basic\Promo\MY PRESS\Pics\Screenshot_2019-09-01-14-40-2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1600200"/>
            <a:ext cx="2667000" cy="4741333"/>
          </a:xfrm>
          <a:prstGeom prst="rect">
            <a:avLst/>
          </a:prstGeom>
          <a:noFill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543800" cy="901700"/>
          </a:xfrm>
        </p:spPr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457201" y="1524001"/>
            <a:ext cx="2895600" cy="2209800"/>
          </a:xfrm>
        </p:spPr>
        <p:txBody>
          <a:bodyPr/>
          <a:lstStyle/>
          <a:p>
            <a:pPr algn="just"/>
            <a:r>
              <a:rPr lang="en-US" sz="1500" dirty="0" smtClean="0"/>
              <a:t>MyGIS uses a database format called </a:t>
            </a:r>
            <a:r>
              <a:rPr lang="en-US" sz="1500" b="1" dirty="0" err="1" smtClean="0">
                <a:solidFill>
                  <a:srgbClr val="FFFF00"/>
                </a:solidFill>
              </a:rPr>
              <a:t>EYEnid</a:t>
            </a:r>
            <a:r>
              <a:rPr lang="en-US" sz="1500" dirty="0" smtClean="0"/>
              <a:t> which to all application is a mere </a:t>
            </a:r>
            <a:r>
              <a:rPr lang="en-US" sz="1500" b="1" u="sng" dirty="0" smtClean="0">
                <a:solidFill>
                  <a:srgbClr val="66FF33"/>
                </a:solidFill>
              </a:rPr>
              <a:t>Comma Separated Plain </a:t>
            </a:r>
            <a:r>
              <a:rPr lang="en-US" sz="1500" b="1" u="sng" dirty="0" smtClean="0">
                <a:solidFill>
                  <a:srgbClr val="66FF33"/>
                </a:solidFill>
              </a:rPr>
              <a:t>CSV </a:t>
            </a:r>
            <a:r>
              <a:rPr lang="en-US" sz="1500" b="1" u="sng" dirty="0" err="1" smtClean="0">
                <a:solidFill>
                  <a:srgbClr val="66FF33"/>
                </a:solidFill>
              </a:rPr>
              <a:t>Ascii</a:t>
            </a:r>
            <a:r>
              <a:rPr lang="en-US" sz="1500" b="1" u="sng" dirty="0" smtClean="0">
                <a:solidFill>
                  <a:srgbClr val="66FF33"/>
                </a:solidFill>
              </a:rPr>
              <a:t> </a:t>
            </a:r>
            <a:r>
              <a:rPr lang="en-US" sz="1500" b="1" u="sng" dirty="0" smtClean="0">
                <a:solidFill>
                  <a:srgbClr val="66FF33"/>
                </a:solidFill>
              </a:rPr>
              <a:t>Text file</a:t>
            </a:r>
            <a:r>
              <a:rPr lang="en-US" sz="1500" dirty="0" smtClean="0"/>
              <a:t>. </a:t>
            </a:r>
          </a:p>
          <a:p>
            <a:pPr algn="just"/>
            <a:r>
              <a:rPr lang="en-US" sz="1500" dirty="0" smtClean="0"/>
              <a:t>The key to </a:t>
            </a:r>
            <a:r>
              <a:rPr lang="en-US" sz="1500" dirty="0" err="1" smtClean="0"/>
              <a:t>EYEnid’s</a:t>
            </a:r>
            <a:r>
              <a:rPr lang="en-US" sz="1500" dirty="0" smtClean="0"/>
              <a:t> applicability to a multitude of Geo-applications is in the “columns”.</a:t>
            </a:r>
          </a:p>
        </p:txBody>
      </p:sp>
      <p:pic>
        <p:nvPicPr>
          <p:cNvPr id="1026" name="Picture 2" descr="C:\MINE ANDROID\MyGIS basic\Promo\Capture1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600200"/>
            <a:ext cx="5486401" cy="20292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 descr="C:\MINE ANDROID\MyGIS basic\Promo\eyenidic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373433">
            <a:off x="7457535" y="836062"/>
            <a:ext cx="1460004" cy="1460004"/>
          </a:xfrm>
          <a:prstGeom prst="rect">
            <a:avLst/>
          </a:prstGeom>
          <a:noFill/>
        </p:spPr>
      </p:pic>
      <p:pic>
        <p:nvPicPr>
          <p:cNvPr id="1027" name="Picture 3" descr="C:\MINE ANDROID\MyGIS basic\Promo\Capture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4038600"/>
            <a:ext cx="5715000" cy="2057400"/>
          </a:xfrm>
          <a:prstGeom prst="rect">
            <a:avLst/>
          </a:prstGeom>
          <a:noFill/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228600" y="3733800"/>
            <a:ext cx="2590800" cy="25146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vert="horz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Major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 Name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Alpha-Color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 (Longitude)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Y(Latitude)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ZzCG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Altitude /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Arial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Terminator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Vertex identifier (ID)</a:t>
            </a:r>
          </a:p>
          <a:p>
            <a:pPr lvl="1" algn="just"/>
            <a:r>
              <a:rPr lang="en-US" dirty="0" smtClean="0"/>
              <a:t>This is a vertex identifier that can either be unique to a single object such as a </a:t>
            </a:r>
            <a:r>
              <a:rPr lang="en-US" u="sng" dirty="0" smtClean="0"/>
              <a:t>Point</a:t>
            </a:r>
            <a:r>
              <a:rPr lang="en-US" dirty="0" smtClean="0"/>
              <a:t> or represent a set of vertices as in the case of a </a:t>
            </a:r>
            <a:r>
              <a:rPr lang="en-US" u="sng" dirty="0" smtClean="0"/>
              <a:t>Line</a:t>
            </a:r>
            <a:r>
              <a:rPr lang="en-US" dirty="0" smtClean="0"/>
              <a:t> or </a:t>
            </a:r>
            <a:r>
              <a:rPr lang="en-US" u="sng" dirty="0" smtClean="0"/>
              <a:t>Polygon</a:t>
            </a:r>
            <a:r>
              <a:rPr lang="en-US" dirty="0" smtClean="0"/>
              <a:t>, examples of an identifier would be </a:t>
            </a:r>
            <a:r>
              <a:rPr lang="en-US" b="1" dirty="0" smtClean="0"/>
              <a:t>[</a:t>
            </a:r>
            <a:r>
              <a:rPr lang="en-US" b="1" dirty="0" smtClean="0">
                <a:solidFill>
                  <a:srgbClr val="FF0000"/>
                </a:solidFill>
              </a:rPr>
              <a:t>pnt1000001</a:t>
            </a:r>
            <a:r>
              <a:rPr lang="en-US" b="1" dirty="0" smtClean="0"/>
              <a:t>] [</a:t>
            </a:r>
            <a:r>
              <a:rPr lang="en-US" b="1" dirty="0" smtClean="0">
                <a:solidFill>
                  <a:srgbClr val="FF0000"/>
                </a:solidFill>
              </a:rPr>
              <a:t>lin2000002</a:t>
            </a:r>
            <a:r>
              <a:rPr lang="en-US" b="1" dirty="0" smtClean="0"/>
              <a:t>] [</a:t>
            </a:r>
            <a:r>
              <a:rPr lang="en-US" b="1" dirty="0" smtClean="0">
                <a:solidFill>
                  <a:srgbClr val="FF0000"/>
                </a:solidFill>
              </a:rPr>
              <a:t>pol3000003</a:t>
            </a:r>
            <a:r>
              <a:rPr lang="en-US" b="1" dirty="0" smtClean="0"/>
              <a:t>].</a:t>
            </a:r>
          </a:p>
          <a:p>
            <a:pPr lvl="1" algn="just">
              <a:buNone/>
            </a:pPr>
            <a:endParaRPr lang="en-US" b="1" dirty="0" smtClean="0"/>
          </a:p>
          <a:p>
            <a:pPr lvl="1"/>
            <a:r>
              <a:rPr lang="en-US" b="1" dirty="0" smtClean="0"/>
              <a:t>the first letters of the identifier indicate whether a particular vertex is </a:t>
            </a:r>
            <a:r>
              <a:rPr lang="en-US" dirty="0" smtClean="0"/>
              <a:t>a </a:t>
            </a:r>
            <a:r>
              <a:rPr lang="en-US" b="1" dirty="0" smtClean="0"/>
              <a:t>Point(</a:t>
            </a:r>
            <a:r>
              <a:rPr lang="en-US" b="1" dirty="0" err="1" smtClean="0">
                <a:solidFill>
                  <a:srgbClr val="FF0000"/>
                </a:solidFill>
              </a:rPr>
              <a:t>pnt</a:t>
            </a:r>
            <a:r>
              <a:rPr lang="en-US" b="1" dirty="0" smtClean="0"/>
              <a:t>) , Line(</a:t>
            </a:r>
            <a:r>
              <a:rPr lang="en-US" b="1" dirty="0" err="1" smtClean="0">
                <a:solidFill>
                  <a:srgbClr val="FF0000"/>
                </a:solidFill>
              </a:rPr>
              <a:t>lin</a:t>
            </a:r>
            <a:r>
              <a:rPr lang="en-US" b="1" dirty="0" smtClean="0"/>
              <a:t>) or a Polygon(</a:t>
            </a:r>
            <a:r>
              <a:rPr lang="en-US" b="1" dirty="0" err="1" smtClean="0">
                <a:solidFill>
                  <a:srgbClr val="FF0000"/>
                </a:solidFill>
              </a:rPr>
              <a:t>pol</a:t>
            </a:r>
            <a:r>
              <a:rPr lang="en-US" b="1" dirty="0" smtClean="0"/>
              <a:t>) and the following numbers are random generated.</a:t>
            </a:r>
          </a:p>
          <a:p>
            <a:pPr lvl="1">
              <a:buNone/>
            </a:pPr>
            <a:endParaRPr lang="en-US" b="1" dirty="0" smtClean="0"/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Major Name</a:t>
            </a:r>
          </a:p>
          <a:p>
            <a:pPr lvl="1"/>
            <a:r>
              <a:rPr lang="en-US" dirty="0" smtClean="0"/>
              <a:t>This could be a generic name of an object or a number that will be treated as a sequence, example [</a:t>
            </a:r>
            <a:r>
              <a:rPr lang="en-US" b="1" dirty="0" smtClean="0">
                <a:solidFill>
                  <a:srgbClr val="FFC000"/>
                </a:solidFill>
              </a:rPr>
              <a:t>Tree</a:t>
            </a:r>
            <a:r>
              <a:rPr lang="en-US" dirty="0" smtClean="0"/>
              <a:t>] [</a:t>
            </a:r>
            <a:r>
              <a:rPr lang="en-US" dirty="0" smtClean="0">
                <a:solidFill>
                  <a:srgbClr val="FFC000"/>
                </a:solidFill>
              </a:rPr>
              <a:t>10001</a:t>
            </a:r>
            <a:r>
              <a:rPr lang="en-US" dirty="0" smtClean="0"/>
              <a:t>].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Minor Name</a:t>
            </a:r>
          </a:p>
          <a:p>
            <a:pPr lvl="1"/>
            <a:r>
              <a:rPr lang="en-US" dirty="0" smtClean="0"/>
              <a:t>This could be a specific object name [</a:t>
            </a:r>
            <a:r>
              <a:rPr lang="en-US" dirty="0" smtClean="0">
                <a:solidFill>
                  <a:srgbClr val="FFFF00"/>
                </a:solidFill>
              </a:rPr>
              <a:t>Pine</a:t>
            </a:r>
            <a:r>
              <a:rPr lang="en-US" dirty="0" smtClean="0"/>
              <a:t>]</a:t>
            </a:r>
          </a:p>
          <a:p>
            <a:pPr lvl="1">
              <a:buNone/>
            </a:pPr>
            <a:endParaRPr lang="en-US" dirty="0" smtClean="0"/>
          </a:p>
          <a:p>
            <a:pPr algn="just">
              <a:buNone/>
            </a:pPr>
            <a:r>
              <a:rPr lang="en-US" sz="1800" i="1" dirty="0" smtClean="0"/>
              <a:t>Note when drawing, MyGIS does not require </a:t>
            </a:r>
          </a:p>
          <a:p>
            <a:pPr algn="just">
              <a:buNone/>
            </a:pPr>
            <a:r>
              <a:rPr lang="en-US" sz="1800" i="1" dirty="0" smtClean="0"/>
              <a:t>the user to give the objects a name as it</a:t>
            </a:r>
          </a:p>
          <a:p>
            <a:pPr algn="just">
              <a:buNone/>
            </a:pPr>
            <a:r>
              <a:rPr lang="en-US" sz="1800" i="1" dirty="0" smtClean="0"/>
              <a:t> will auto generate the names.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pic>
        <p:nvPicPr>
          <p:cNvPr id="1026" name="Picture 2" descr="C:\MINE ANDROID\MyGIS basic\Promo\MY PRESS\Layout\DrawOpt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0881148">
            <a:off x="4458202" y="4806031"/>
            <a:ext cx="2261549" cy="1343398"/>
          </a:xfrm>
          <a:prstGeom prst="rect">
            <a:avLst/>
          </a:prstGeom>
          <a:noFill/>
        </p:spPr>
      </p:pic>
      <p:pic>
        <p:nvPicPr>
          <p:cNvPr id="1027" name="Picture 3" descr="C:\MINE ANDROID\MyGIS basic\Promo\MY PRESS\Layout\DrawOpt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813350">
            <a:off x="6567687" y="4194685"/>
            <a:ext cx="1644200" cy="2332235"/>
          </a:xfrm>
          <a:prstGeom prst="rect">
            <a:avLst/>
          </a:prstGeom>
          <a:noFill/>
        </p:spPr>
      </p:pic>
      <p:pic>
        <p:nvPicPr>
          <p:cNvPr id="1028" name="Picture 4" descr="C:\MINE ANDROID\MyGIS basic\Promo\MY PRESS\Layout\DrawOpt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330516">
            <a:off x="7334445" y="4112180"/>
            <a:ext cx="1663687" cy="2672137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MyGIS </a:t>
            </a:r>
            <a:r>
              <a:rPr lang="en-US" dirty="0" err="1" smtClean="0"/>
              <a:t>Vx.x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</a:p>
          <a:p>
            <a:r>
              <a:rPr lang="en-US" dirty="0" smtClean="0"/>
              <a:t>What Does it Do…</a:t>
            </a:r>
          </a:p>
          <a:p>
            <a:r>
              <a:rPr lang="en-US" dirty="0" smtClean="0"/>
              <a:t>Application Layout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How does it do it</a:t>
            </a:r>
            <a:r>
              <a:rPr lang="en-US" dirty="0" smtClean="0"/>
              <a:t>…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What Can You Do With It…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Advantages…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Limitations…</a:t>
            </a:r>
          </a:p>
          <a:p>
            <a:r>
              <a:rPr lang="en-US" dirty="0" smtClean="0">
                <a:solidFill>
                  <a:srgbClr val="26E1FA"/>
                </a:solidFill>
              </a:rPr>
              <a:t>POSSIBILITIES.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55" name="Picture 31" descr="C:\Users\SURVEYPC\Documents\ANDROID PROJECTS\MyGIS basic\MY PRESS\ICOS\eyenidic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083808">
            <a:off x="6096000" y="1600200"/>
            <a:ext cx="1219200" cy="1219200"/>
          </a:xfrm>
          <a:prstGeom prst="rect">
            <a:avLst/>
          </a:prstGeom>
          <a:noFill/>
        </p:spPr>
      </p:pic>
      <p:pic>
        <p:nvPicPr>
          <p:cNvPr id="1056" name="Picture 32" descr="C:\Users\SURVEYPC\Documents\ANDROID PROJECTS\MyGIS basic\MY PRESS\ICOS\goodbutt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9975753">
            <a:off x="5061108" y="2851309"/>
            <a:ext cx="1066800" cy="1066800"/>
          </a:xfrm>
          <a:prstGeom prst="rect">
            <a:avLst/>
          </a:prstGeom>
          <a:noFill/>
        </p:spPr>
      </p:pic>
      <p:pic>
        <p:nvPicPr>
          <p:cNvPr id="1057" name="Picture 33" descr="C:\Users\SURVEYPC\Documents\ANDROID PROJECTS\MyGIS basic\MY PRESS\ICOS\MailCr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8821194">
            <a:off x="6324600" y="2819400"/>
            <a:ext cx="1143000" cy="1143000"/>
          </a:xfrm>
          <a:prstGeom prst="rect">
            <a:avLst/>
          </a:prstGeom>
          <a:noFill/>
        </p:spPr>
      </p:pic>
      <p:pic>
        <p:nvPicPr>
          <p:cNvPr id="1058" name="Picture 34" descr="C:\Users\SURVEYPC\Documents\ANDROID PROJECTS\MyGIS basic\MY PRESS\ICOS\locationshar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565589">
            <a:off x="5629065" y="3876466"/>
            <a:ext cx="1295400" cy="1295400"/>
          </a:xfrm>
          <a:prstGeom prst="rect">
            <a:avLst/>
          </a:prstGeom>
          <a:noFill/>
        </p:spPr>
      </p:pic>
      <p:pic>
        <p:nvPicPr>
          <p:cNvPr id="1059" name="Picture 35" descr="C:\Users\SURVEYPC\Documents\ANDROID PROJECTS\MyGIS basic\MY PRESS\ICOS\mapda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1354221">
            <a:off x="7315200" y="2209800"/>
            <a:ext cx="1219200" cy="1219200"/>
          </a:xfrm>
          <a:prstGeom prst="rect">
            <a:avLst/>
          </a:prstGeom>
          <a:noFill/>
        </p:spPr>
      </p:pic>
      <p:pic>
        <p:nvPicPr>
          <p:cNvPr id="1060" name="Picture 36" descr="C:\Users\SURVEYPC\Documents\ANDROID PROJECTS\MyGIS basic\MY PRESS\ICOS\StealLog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20482905">
            <a:off x="6929340" y="4643339"/>
            <a:ext cx="1676400" cy="1676400"/>
          </a:xfrm>
          <a:prstGeom prst="rect">
            <a:avLst/>
          </a:prstGeom>
          <a:noFill/>
        </p:spPr>
      </p:pic>
      <p:pic>
        <p:nvPicPr>
          <p:cNvPr id="1061" name="Picture 37" descr="C:\Users\SURVEYPC\Documents\ANDROID PROJECTS\MyGIS basic\MY PRESS\ICOS\sdcardsave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15200" y="3505200"/>
            <a:ext cx="1219200" cy="1219200"/>
          </a:xfrm>
          <a:prstGeom prst="rect">
            <a:avLst/>
          </a:prstGeom>
          <a:noFill/>
        </p:spPr>
      </p:pic>
      <p:pic>
        <p:nvPicPr>
          <p:cNvPr id="1062" name="Picture 38" descr="C:\Users\SURVEYPC\Documents\ANDROID PROJECTS\MyGIS basic\MY PRESS\ICOS\statsico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0497999">
            <a:off x="4495800" y="4953000"/>
            <a:ext cx="1143000" cy="1143000"/>
          </a:xfrm>
          <a:prstGeom prst="rect">
            <a:avLst/>
          </a:prstGeom>
          <a:noFill/>
        </p:spPr>
      </p:pic>
      <p:pic>
        <p:nvPicPr>
          <p:cNvPr id="1063" name="Picture 39" descr="C:\Users\SURVEYPC\Documents\ANDROID PROJECTS\MyGIS basic\MY PRESS\ICOS\SrvCall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791200" y="5181600"/>
            <a:ext cx="990600" cy="990600"/>
          </a:xfrm>
          <a:prstGeom prst="rect">
            <a:avLst/>
          </a:prstGeom>
          <a:noFill/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66FF33"/>
                </a:solidFill>
              </a:rPr>
              <a:t>Alpha Color (</a:t>
            </a:r>
            <a:r>
              <a:rPr lang="en-US" b="1" dirty="0" err="1" smtClean="0">
                <a:solidFill>
                  <a:srgbClr val="66FF33"/>
                </a:solidFill>
              </a:rPr>
              <a:t>Acol</a:t>
            </a:r>
            <a:r>
              <a:rPr lang="en-US" b="1" dirty="0" smtClean="0">
                <a:solidFill>
                  <a:srgbClr val="66FF33"/>
                </a:solidFill>
              </a:rPr>
              <a:t>)</a:t>
            </a:r>
          </a:p>
          <a:p>
            <a:pPr lvl="1" algn="just"/>
            <a:r>
              <a:rPr lang="en-US" dirty="0" smtClean="0"/>
              <a:t>The color and transparency of an object</a:t>
            </a:r>
          </a:p>
          <a:p>
            <a:pPr lvl="1">
              <a:buNone/>
            </a:pPr>
            <a:endParaRPr lang="en-US" dirty="0" smtClean="0"/>
          </a:p>
          <a:p>
            <a:pPr lvl="1" algn="just">
              <a:buNone/>
            </a:pPr>
            <a:r>
              <a:rPr lang="en-US" dirty="0" smtClean="0"/>
              <a:t>[ARGB] = [c255181230029c]  = [c255 </a:t>
            </a:r>
            <a:r>
              <a:rPr lang="en-US" dirty="0" smtClean="0">
                <a:solidFill>
                  <a:srgbClr val="FF0000"/>
                </a:solidFill>
              </a:rPr>
              <a:t>181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66FF33"/>
                </a:solidFill>
              </a:rPr>
              <a:t>230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029</a:t>
            </a:r>
            <a:r>
              <a:rPr lang="en-US" dirty="0" smtClean="0"/>
              <a:t>c]</a:t>
            </a:r>
          </a:p>
          <a:p>
            <a:pPr lvl="1" algn="just">
              <a:buNone/>
            </a:pPr>
            <a:r>
              <a:rPr lang="en-US" dirty="0" smtClean="0"/>
              <a:t>Alpha = 255  :000 is </a:t>
            </a:r>
            <a:r>
              <a:rPr lang="en-US" dirty="0" err="1" smtClean="0"/>
              <a:t>tranparent</a:t>
            </a:r>
            <a:r>
              <a:rPr lang="en-US" dirty="0" smtClean="0"/>
              <a:t>  255 is opaque</a:t>
            </a:r>
          </a:p>
          <a:p>
            <a:pPr lvl="1" algn="just">
              <a:buNone/>
            </a:pPr>
            <a:r>
              <a:rPr lang="en-US" dirty="0" smtClean="0"/>
              <a:t>Red =</a:t>
            </a:r>
            <a:r>
              <a:rPr lang="en-US" dirty="0" smtClean="0">
                <a:solidFill>
                  <a:srgbClr val="FF0000"/>
                </a:solidFill>
              </a:rPr>
              <a:t> 181</a:t>
            </a:r>
            <a:endParaRPr lang="en-US" dirty="0" smtClean="0"/>
          </a:p>
          <a:p>
            <a:pPr lvl="1" algn="just">
              <a:buNone/>
            </a:pPr>
            <a:r>
              <a:rPr lang="en-US" dirty="0" smtClean="0"/>
              <a:t>Green = </a:t>
            </a:r>
            <a:r>
              <a:rPr lang="en-US" dirty="0" smtClean="0">
                <a:solidFill>
                  <a:srgbClr val="66FF33"/>
                </a:solidFill>
              </a:rPr>
              <a:t>230</a:t>
            </a:r>
            <a:endParaRPr lang="en-US" dirty="0" smtClean="0"/>
          </a:p>
          <a:p>
            <a:pPr lvl="1" algn="just">
              <a:buNone/>
            </a:pPr>
            <a:r>
              <a:rPr lang="en-US" dirty="0" smtClean="0"/>
              <a:t>Blue = </a:t>
            </a:r>
            <a:r>
              <a:rPr lang="en-US" dirty="0" smtClean="0">
                <a:solidFill>
                  <a:srgbClr val="0000FF"/>
                </a:solidFill>
              </a:rPr>
              <a:t>029</a:t>
            </a:r>
          </a:p>
          <a:p>
            <a:pPr lvl="1">
              <a:buNone/>
            </a:pPr>
            <a:endParaRPr lang="en-US" dirty="0" smtClean="0"/>
          </a:p>
          <a:p>
            <a:pPr lvl="1" algn="just">
              <a:buNone/>
            </a:pPr>
            <a:r>
              <a:rPr lang="en-US" dirty="0" smtClean="0"/>
              <a:t>The letters </a:t>
            </a:r>
            <a:r>
              <a:rPr lang="en-US" b="1" dirty="0" smtClean="0"/>
              <a:t>“c”</a:t>
            </a:r>
            <a:r>
              <a:rPr lang="en-US" dirty="0" smtClean="0"/>
              <a:t> are place holders to prevent  </a:t>
            </a:r>
            <a:r>
              <a:rPr lang="en-US" b="1" u="sng" dirty="0" smtClean="0"/>
              <a:t>000 000 000 000</a:t>
            </a:r>
          </a:p>
          <a:p>
            <a:pPr lvl="1" algn="just">
              <a:buNone/>
            </a:pPr>
            <a:r>
              <a:rPr lang="en-US" dirty="0" smtClean="0"/>
              <a:t>From being truncated to </a:t>
            </a:r>
            <a:r>
              <a:rPr lang="en-US" b="1" u="sng" dirty="0" smtClean="0"/>
              <a:t>0.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pic>
        <p:nvPicPr>
          <p:cNvPr id="2051" name="Picture 3" descr="C:\MINE ANDROID\MyGIS basic\Promo\MY PRESS\Layout\DrawOpt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3810000"/>
            <a:ext cx="3328987" cy="8978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C:\MINE ANDROID\MyGIS basic\Promo\MY PRESS\ICOS\warn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5029200"/>
            <a:ext cx="685800" cy="6858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Longitude (X) </a:t>
            </a:r>
            <a:r>
              <a:rPr lang="en-US" b="1" dirty="0" smtClean="0">
                <a:solidFill>
                  <a:srgbClr val="00FFFF"/>
                </a:solidFill>
              </a:rPr>
              <a:t>Latitude (Y)</a:t>
            </a:r>
            <a:endParaRPr lang="en-US" b="1" dirty="0" smtClean="0">
              <a:solidFill>
                <a:srgbClr val="00B050"/>
              </a:solidFill>
            </a:endParaRPr>
          </a:p>
          <a:p>
            <a:pPr lvl="1" algn="just"/>
            <a:r>
              <a:rPr lang="en-US" sz="2200" dirty="0" smtClean="0"/>
              <a:t>The Coordinates are in WGS84 projection and they can be in the form </a:t>
            </a:r>
            <a:r>
              <a:rPr lang="en-US" sz="2200" dirty="0" err="1" smtClean="0"/>
              <a:t>dd.ddddd</a:t>
            </a:r>
            <a:r>
              <a:rPr lang="en-US" sz="2200" dirty="0" smtClean="0"/>
              <a:t>, </a:t>
            </a:r>
            <a:r>
              <a:rPr lang="en-US" sz="2200" dirty="0" err="1" smtClean="0"/>
              <a:t>dd</a:t>
            </a:r>
            <a:r>
              <a:rPr lang="pt-BR" sz="2200" dirty="0" smtClean="0"/>
              <a:t> ° </a:t>
            </a:r>
            <a:r>
              <a:rPr lang="en-US" sz="2200" dirty="0" smtClean="0"/>
              <a:t>mm.mm</a:t>
            </a:r>
            <a:r>
              <a:rPr lang="pt-BR" sz="2200" dirty="0" smtClean="0"/>
              <a:t> ‘,</a:t>
            </a:r>
            <a:r>
              <a:rPr lang="en-US" sz="2200" dirty="0" smtClean="0"/>
              <a:t> </a:t>
            </a:r>
            <a:r>
              <a:rPr lang="en-US" sz="2200" dirty="0" err="1" smtClean="0"/>
              <a:t>dd</a:t>
            </a:r>
            <a:r>
              <a:rPr lang="pt-BR" sz="2200" dirty="0" smtClean="0"/>
              <a:t> ° </a:t>
            </a:r>
            <a:r>
              <a:rPr lang="en-US" sz="2200" dirty="0" smtClean="0"/>
              <a:t>mm</a:t>
            </a:r>
            <a:r>
              <a:rPr lang="pt-BR" sz="2200" dirty="0" smtClean="0"/>
              <a:t> ' </a:t>
            </a:r>
            <a:r>
              <a:rPr lang="en-US" sz="2200" dirty="0" smtClean="0"/>
              <a:t>ss.sss</a:t>
            </a:r>
            <a:r>
              <a:rPr lang="pt-BR" sz="2200" dirty="0" smtClean="0"/>
              <a:t> "</a:t>
            </a:r>
            <a:r>
              <a:rPr lang="en-US" sz="2200" dirty="0" smtClean="0"/>
              <a:t>.</a:t>
            </a:r>
          </a:p>
          <a:p>
            <a:pPr lvl="1" algn="just">
              <a:buNone/>
            </a:pPr>
            <a:endParaRPr lang="pt-BR" sz="1600" dirty="0" smtClean="0"/>
          </a:p>
          <a:p>
            <a:pPr lvl="1" algn="just">
              <a:buNone/>
            </a:pPr>
            <a:r>
              <a:rPr lang="pt-BR" sz="2000" dirty="0" smtClean="0"/>
              <a:t>29° 13' 35.3984" S , 28° 04' 20.3828" E</a:t>
            </a:r>
          </a:p>
          <a:p>
            <a:pPr lvl="1" algn="just">
              <a:buNone/>
            </a:pPr>
            <a:r>
              <a:rPr lang="pt-BR" sz="2000" dirty="0" smtClean="0"/>
              <a:t>29° 13.58997' S , 28° 4.33971' E</a:t>
            </a:r>
          </a:p>
          <a:p>
            <a:pPr lvl="1" algn="just">
              <a:buNone/>
            </a:pPr>
            <a:r>
              <a:rPr lang="en-US" sz="2000" dirty="0" smtClean="0"/>
              <a:t>29.22649956° S , 28.07232857° 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pic>
        <p:nvPicPr>
          <p:cNvPr id="1026" name="Picture 2" descr="C:\MINE ANDROID\MyGIS basic\Promo\MY PRESS\Layout\DrawOpt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344278">
            <a:off x="6147561" y="2973926"/>
            <a:ext cx="1882156" cy="3196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Special Height (</a:t>
            </a:r>
            <a:r>
              <a:rPr lang="en-US" b="1" dirty="0" err="1" smtClean="0">
                <a:solidFill>
                  <a:srgbClr val="0000FF"/>
                </a:solidFill>
              </a:rPr>
              <a:t>ZzCG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</a:p>
          <a:p>
            <a:pPr lvl="1" algn="just"/>
            <a:r>
              <a:rPr lang="en-US" sz="2200" dirty="0" smtClean="0"/>
              <a:t>This column is </a:t>
            </a:r>
            <a:r>
              <a:rPr lang="en-US" sz="2200" i="1" u="sng" dirty="0" smtClean="0"/>
              <a:t>multifunctional</a:t>
            </a:r>
            <a:r>
              <a:rPr lang="en-US" sz="2200" dirty="0" smtClean="0"/>
              <a:t>, could either represent height  above mean sea level, relative height to a reference point or it can be to store any extra data that a particular Application function requires.</a:t>
            </a:r>
          </a:p>
          <a:p>
            <a:pPr lvl="1" algn="just"/>
            <a:endParaRPr lang="en-US" sz="2200" dirty="0" smtClean="0"/>
          </a:p>
          <a:p>
            <a:pPr lvl="1" algn="just">
              <a:buNone/>
            </a:pPr>
            <a:endParaRPr lang="en-US" sz="2200" dirty="0" smtClean="0"/>
          </a:p>
          <a:p>
            <a:pPr lvl="1" algn="just">
              <a:buNone/>
            </a:pPr>
            <a:r>
              <a:rPr lang="en-US" sz="2200" dirty="0" smtClean="0"/>
              <a:t> 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pic>
        <p:nvPicPr>
          <p:cNvPr id="2050" name="Picture 2" descr="C:\MINE ANDROID\MyGIS basic\Promo\Capture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733800"/>
            <a:ext cx="7924800" cy="19050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Object Terminator (</a:t>
            </a:r>
            <a:r>
              <a:rPr lang="en-US" b="1" dirty="0" err="1" smtClean="0">
                <a:solidFill>
                  <a:srgbClr val="7030A0"/>
                </a:solidFill>
              </a:rPr>
              <a:t>Trm</a:t>
            </a:r>
            <a:r>
              <a:rPr lang="en-US" b="1" dirty="0" smtClean="0">
                <a:solidFill>
                  <a:srgbClr val="7030A0"/>
                </a:solidFill>
              </a:rPr>
              <a:t>)</a:t>
            </a:r>
          </a:p>
          <a:p>
            <a:pPr lvl="1"/>
            <a:r>
              <a:rPr lang="en-US" sz="2200" dirty="0" smtClean="0"/>
              <a:t>This is used to indicate the end of a vertex entry, this could either represent the termination of an object [</a:t>
            </a:r>
            <a:r>
              <a:rPr lang="en-US" dirty="0" err="1" smtClean="0">
                <a:solidFill>
                  <a:srgbClr val="FF00FF"/>
                </a:solidFill>
              </a:rPr>
              <a:t>eol</a:t>
            </a:r>
            <a:r>
              <a:rPr lang="en-US" sz="2200" dirty="0" smtClean="0">
                <a:solidFill>
                  <a:srgbClr val="FF00FF"/>
                </a:solidFill>
              </a:rPr>
              <a:t> </a:t>
            </a:r>
            <a:r>
              <a:rPr lang="en-US" sz="2200" i="1" dirty="0" smtClean="0"/>
              <a:t>end of line</a:t>
            </a:r>
            <a:r>
              <a:rPr lang="en-US" sz="2200" dirty="0" smtClean="0"/>
              <a:t>]</a:t>
            </a:r>
            <a:r>
              <a:rPr lang="en-US" sz="2200" i="1" dirty="0" smtClean="0"/>
              <a:t> </a:t>
            </a:r>
            <a:r>
              <a:rPr lang="en-US" sz="2200" dirty="0" smtClean="0"/>
              <a:t>or it could represent the end of a vertex in a series of vertices [</a:t>
            </a:r>
            <a:r>
              <a:rPr lang="en-US" sz="2800" dirty="0" smtClean="0">
                <a:solidFill>
                  <a:srgbClr val="FF00FF"/>
                </a:solidFill>
              </a:rPr>
              <a:t>o</a:t>
            </a:r>
            <a:r>
              <a:rPr lang="en-US" sz="2200" dirty="0" smtClean="0">
                <a:solidFill>
                  <a:srgbClr val="FF00FF"/>
                </a:solidFill>
              </a:rPr>
              <a:t> </a:t>
            </a:r>
            <a:r>
              <a:rPr lang="en-US" sz="2200" i="1" dirty="0" smtClean="0"/>
              <a:t>zero</a:t>
            </a:r>
            <a:r>
              <a:rPr lang="en-US" sz="2200" dirty="0" smtClean="0"/>
              <a:t>]</a:t>
            </a:r>
          </a:p>
          <a:p>
            <a:pPr lvl="1"/>
            <a:r>
              <a:rPr lang="en-US" sz="2200" dirty="0" smtClean="0"/>
              <a:t>In the case of singe vertex objects such as “single entry points” they end with [</a:t>
            </a:r>
            <a:r>
              <a:rPr lang="en-US" sz="2200" dirty="0" err="1" smtClean="0">
                <a:solidFill>
                  <a:srgbClr val="FF00FF"/>
                </a:solidFill>
              </a:rPr>
              <a:t>eol</a:t>
            </a:r>
            <a:r>
              <a:rPr lang="en-US" sz="2200" dirty="0" smtClean="0"/>
              <a:t>]</a:t>
            </a:r>
            <a:r>
              <a:rPr lang="en-US" sz="2200" i="1" dirty="0" smtClean="0"/>
              <a:t>, </a:t>
            </a:r>
            <a:r>
              <a:rPr lang="en-US" sz="2200" dirty="0" smtClean="0"/>
              <a:t>but for series entries they will end with [</a:t>
            </a:r>
            <a:r>
              <a:rPr lang="en-US" sz="2200" dirty="0" smtClean="0">
                <a:solidFill>
                  <a:srgbClr val="FF00FF"/>
                </a:solidFill>
              </a:rPr>
              <a:t>0</a:t>
            </a:r>
            <a:r>
              <a:rPr lang="en-US" sz="2200" dirty="0" smtClean="0"/>
              <a:t>] until the last vertex which will be capped with [</a:t>
            </a:r>
            <a:r>
              <a:rPr lang="en-US" sz="2200" dirty="0" err="1" smtClean="0">
                <a:solidFill>
                  <a:srgbClr val="FF00FF"/>
                </a:solidFill>
              </a:rPr>
              <a:t>eol</a:t>
            </a:r>
            <a:r>
              <a:rPr lang="en-US" sz="2200" dirty="0" smtClean="0"/>
              <a:t>]. 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700" b="1" dirty="0" smtClean="0"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</a:rPr>
              <a:t>How does it do it</a:t>
            </a:r>
            <a:endParaRPr lang="en-US" sz="3700" b="1" dirty="0">
              <a:gradFill>
                <a:gsLst>
                  <a:gs pos="0">
                    <a:schemeClr val="accent1">
                      <a:tint val="73000"/>
                      <a:satMod val="145000"/>
                    </a:schemeClr>
                  </a:gs>
                  <a:gs pos="73000">
                    <a:schemeClr val="accent1">
                      <a:tint val="73000"/>
                      <a:satMod val="145000"/>
                    </a:schemeClr>
                  </a:gs>
                  <a:gs pos="100000">
                    <a:schemeClr val="accent1">
                      <a:tint val="83000"/>
                      <a:satMod val="143000"/>
                    </a:schemeClr>
                  </a:gs>
                </a:gsLst>
                <a:lin ang="4800000" scaled="1"/>
              </a:gradFill>
            </a:endParaRPr>
          </a:p>
        </p:txBody>
      </p:sp>
      <p:pic>
        <p:nvPicPr>
          <p:cNvPr id="3074" name="Picture 2" descr="C:\MINE ANDROID\MyGIS basic\Promo\Captur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4648200"/>
            <a:ext cx="5943600" cy="22098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EVERTHING</a:t>
            </a:r>
          </a:p>
          <a:p>
            <a:r>
              <a:rPr lang="en-US" sz="3200" b="1" dirty="0" smtClean="0"/>
              <a:t>MyGIS is primarily a GIS app</a:t>
            </a:r>
          </a:p>
          <a:p>
            <a:pPr lvl="1"/>
            <a:r>
              <a:rPr lang="en-US" b="1" dirty="0" smtClean="0"/>
              <a:t>Can be used for Viewing, Logging and Editing Geo-Data.</a:t>
            </a:r>
          </a:p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endParaRPr lang="en-US" b="1" dirty="0" smtClean="0"/>
          </a:p>
          <a:p>
            <a:pPr lvl="1"/>
            <a:r>
              <a:rPr lang="en-US" b="1" dirty="0" smtClean="0"/>
              <a:t>Data can be captured in a multitude of ways </a:t>
            </a:r>
            <a:r>
              <a:rPr lang="en-US" b="1" u="sng" dirty="0" smtClean="0"/>
              <a:t>Touch-Tap</a:t>
            </a:r>
            <a:r>
              <a:rPr lang="en-US" b="1" dirty="0" smtClean="0"/>
              <a:t>, </a:t>
            </a:r>
            <a:r>
              <a:rPr lang="en-US" b="1" u="sng" dirty="0" smtClean="0"/>
              <a:t>Centering,</a:t>
            </a:r>
            <a:r>
              <a:rPr lang="en-US" b="1" dirty="0" smtClean="0"/>
              <a:t> </a:t>
            </a:r>
            <a:r>
              <a:rPr lang="en-US" b="1" u="sng" dirty="0" smtClean="0"/>
              <a:t>GPS-Spot</a:t>
            </a:r>
            <a:r>
              <a:rPr lang="en-US" b="1" dirty="0" smtClean="0"/>
              <a:t>, </a:t>
            </a:r>
            <a:r>
              <a:rPr lang="en-US" b="1" u="sng" dirty="0" smtClean="0"/>
              <a:t>Library Local</a:t>
            </a:r>
            <a:r>
              <a:rPr lang="en-US" b="1" dirty="0" smtClean="0"/>
              <a:t>, </a:t>
            </a:r>
            <a:r>
              <a:rPr lang="en-US" b="1" u="sng" dirty="0" smtClean="0"/>
              <a:t>Geo-</a:t>
            </a:r>
            <a:r>
              <a:rPr lang="en-US" b="1" u="sng" dirty="0" err="1" smtClean="0"/>
              <a:t>Sms</a:t>
            </a:r>
            <a:r>
              <a:rPr lang="en-US" b="1" dirty="0" smtClean="0"/>
              <a:t>.</a:t>
            </a:r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endParaRPr lang="en-US" sz="3200" b="1" dirty="0" smtClean="0"/>
          </a:p>
        </p:txBody>
      </p:sp>
      <p:pic>
        <p:nvPicPr>
          <p:cNvPr id="5" name="Picture 15" descr="C:\MINE ANDROID\MyGIS basic\MY PRESS\ICOS\clueles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219200"/>
            <a:ext cx="838200" cy="8382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Picture 3" descr="C:\MINE ANDROID\MyGIS basic\Promo\MY PRESS\ICOS\CrsHrs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5486400"/>
            <a:ext cx="685800" cy="685800"/>
          </a:xfrm>
          <a:prstGeom prst="rect">
            <a:avLst/>
          </a:prstGeom>
          <a:noFill/>
        </p:spPr>
      </p:pic>
      <p:pic>
        <p:nvPicPr>
          <p:cNvPr id="3" name="Picture 2" descr="C:\MINE ANDROID\MyGIS basic\Promo\MY PRESS\ICOS\MailCr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5181600"/>
            <a:ext cx="990600" cy="990600"/>
          </a:xfrm>
          <a:prstGeom prst="rect">
            <a:avLst/>
          </a:prstGeom>
          <a:noFill/>
        </p:spPr>
      </p:pic>
      <p:pic>
        <p:nvPicPr>
          <p:cNvPr id="6" name="Picture 3" descr="C:\MINE ANDROID\MyGIS basic\Promo\MY PRESS\ICOS\Flag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5410200"/>
            <a:ext cx="838200" cy="838200"/>
          </a:xfrm>
          <a:prstGeom prst="rect">
            <a:avLst/>
          </a:prstGeom>
          <a:noFill/>
        </p:spPr>
      </p:pic>
      <p:pic>
        <p:nvPicPr>
          <p:cNvPr id="1029" name="Picture 5" descr="C:\MINE ANDROID\MyGIS basic\Promo\MY PRESS\ICOS\gpsrecordsta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9000" y="5486400"/>
            <a:ext cx="685800" cy="685800"/>
          </a:xfrm>
          <a:prstGeom prst="rect">
            <a:avLst/>
          </a:prstGeom>
          <a:noFill/>
        </p:spPr>
      </p:pic>
      <p:pic>
        <p:nvPicPr>
          <p:cNvPr id="1030" name="Picture 6" descr="C:\MINE ANDROID\MyGIS basic\Promo\MY PRESS\ICOS\touchsp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4000" y="5410200"/>
            <a:ext cx="838200" cy="838200"/>
          </a:xfrm>
          <a:prstGeom prst="rect">
            <a:avLst/>
          </a:prstGeom>
          <a:noFill/>
        </p:spPr>
      </p:pic>
      <p:pic>
        <p:nvPicPr>
          <p:cNvPr id="2050" name="Picture 2" descr="C:\MINE ANDROID\MyGIS basic\Promo\MY PRESS\ICOS\opendata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447800" y="3276600"/>
            <a:ext cx="990600" cy="990600"/>
          </a:xfrm>
          <a:prstGeom prst="rect">
            <a:avLst/>
          </a:prstGeom>
          <a:noFill/>
        </p:spPr>
      </p:pic>
      <p:pic>
        <p:nvPicPr>
          <p:cNvPr id="2051" name="Picture 3" descr="C:\MINE ANDROID\MyGIS basic\Promo\MY PRESS\ICOS\MyGisDrawPen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743200" y="3352800"/>
            <a:ext cx="762000" cy="762000"/>
          </a:xfrm>
          <a:prstGeom prst="rect">
            <a:avLst/>
          </a:prstGeom>
          <a:noFill/>
        </p:spPr>
      </p:pic>
      <p:pic>
        <p:nvPicPr>
          <p:cNvPr id="2052" name="Picture 4" descr="C:\MINE ANDROID\MyGIS basic\Promo\MY PRESS\ICOS\VekteditRemov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733800" y="3200400"/>
            <a:ext cx="914400" cy="914400"/>
          </a:xfrm>
          <a:prstGeom prst="rect">
            <a:avLst/>
          </a:prstGeom>
          <a:noFill/>
        </p:spPr>
      </p:pic>
      <p:pic>
        <p:nvPicPr>
          <p:cNvPr id="2053" name="Picture 5" descr="C:\MINE ANDROID\MyGIS basic\Promo\MY PRESS\ICOS\trashdelete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876800" y="3276600"/>
            <a:ext cx="838200" cy="83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endParaRPr lang="en-US" sz="3200" b="1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371600"/>
            <a:ext cx="82296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3200" b="1" dirty="0" smtClean="0"/>
              <a:t>Dataformats can be interchanged to ease export to other mapping platforms.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3200" b="1" dirty="0" smtClean="0"/>
              <a:t>MyGIS allows for basic data statistics calculation.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3200" b="1" dirty="0" smtClean="0"/>
              <a:t>Geo data can be exchange via conventional Short Message Service (SMS)!!?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3200" b="1" dirty="0" smtClean="0"/>
              <a:t>And many many more…</a:t>
            </a: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:\MINE ANDROID\MyGIS basic\Promo\MY PRESS\ICOS\stats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974803">
            <a:off x="7336480" y="2916881"/>
            <a:ext cx="812878" cy="812878"/>
          </a:xfrm>
          <a:prstGeom prst="rect">
            <a:avLst/>
          </a:prstGeom>
          <a:noFill/>
        </p:spPr>
      </p:pic>
      <p:pic>
        <p:nvPicPr>
          <p:cNvPr id="1027" name="Picture 3" descr="C:\MINE ANDROID\MyGIS basic\Promo\MY PRESS\ICOS\InMai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586563">
            <a:off x="7645541" y="3365356"/>
            <a:ext cx="1333500" cy="1333500"/>
          </a:xfrm>
          <a:prstGeom prst="rect">
            <a:avLst/>
          </a:prstGeom>
          <a:noFill/>
        </p:spPr>
      </p:pic>
      <p:pic>
        <p:nvPicPr>
          <p:cNvPr id="8" name="Picture 3" descr="C:\MINE ANDROID\MyGIS basic\MY PRESS\ICOS\eyenidic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646594">
            <a:off x="8462596" y="1824405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Picture 8" descr="C:\MINE ANDROID\MyGIS basic\ICOs\Dxf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509769">
            <a:off x="7928852" y="2061451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4" descr="C:\MINE ANDROID\MyGIS basic\ICOs\googlemap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05800" y="2514600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28653">
            <a:off x="3784818" y="4588073"/>
            <a:ext cx="1393569" cy="1975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sz="3200" b="1" dirty="0" smtClean="0"/>
              <a:t>Dynamic and hard data backup during capturing.</a:t>
            </a:r>
          </a:p>
          <a:p>
            <a:r>
              <a:rPr lang="en-US" sz="3200" b="1" u="sng" dirty="0" smtClean="0"/>
              <a:t>Global application</a:t>
            </a:r>
            <a:r>
              <a:rPr lang="en-US" sz="3200" b="1" dirty="0" smtClean="0"/>
              <a:t> database  searching and reviewing.</a:t>
            </a:r>
          </a:p>
          <a:p>
            <a:r>
              <a:rPr lang="en-US" sz="3200" b="1" dirty="0" smtClean="0"/>
              <a:t>Stakeout (seek out) objects by either homing or tracking.</a:t>
            </a:r>
          </a:p>
          <a:p>
            <a:endParaRPr lang="en-US" sz="3200" b="1" dirty="0" smtClean="0"/>
          </a:p>
          <a:p>
            <a:endParaRPr lang="en-US" sz="3200" b="1" dirty="0" smtClean="0"/>
          </a:p>
          <a:p>
            <a:endParaRPr lang="en-US" sz="3200" b="1" dirty="0" smtClean="0"/>
          </a:p>
          <a:p>
            <a:pPr lvl="1">
              <a:buNone/>
            </a:pPr>
            <a:endParaRPr lang="en-US" b="1" dirty="0" smtClean="0"/>
          </a:p>
          <a:p>
            <a:pPr lvl="1"/>
            <a:endParaRPr lang="en-US" b="1" dirty="0" smtClean="0"/>
          </a:p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 </a:t>
            </a:r>
            <a:endParaRPr lang="en-US" sz="3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876800"/>
            <a:ext cx="2766058" cy="83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C:\MINE ANDROID\MyGIS basic\Promo\MY PRESS\ICOS\sdcardsav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0372624">
            <a:off x="2057783" y="4877182"/>
            <a:ext cx="1066800" cy="1066800"/>
          </a:xfrm>
          <a:prstGeom prst="rect">
            <a:avLst/>
          </a:prstGeom>
          <a:noFill/>
        </p:spPr>
      </p:pic>
      <p:pic>
        <p:nvPicPr>
          <p:cNvPr id="1026" name="Picture 2" descr="C:\MINE ANDROID\MyGIS basic\Promo\MY PRESS\ICOS\MyGisDrawPe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372624">
            <a:off x="2471332" y="4909730"/>
            <a:ext cx="762000" cy="762000"/>
          </a:xfrm>
          <a:prstGeom prst="rect">
            <a:avLst/>
          </a:prstGeom>
          <a:noFill/>
        </p:spPr>
      </p:pic>
      <p:pic>
        <p:nvPicPr>
          <p:cNvPr id="1029" name="Picture 5" descr="C:\MINE ANDROID\MyGIS basic\Promo\MY PRESS\ICOS\mapda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24400" y="5943600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C:\MINE ANDROID\MyGIS basic\ICOs\SearchBin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24400" y="5410200"/>
            <a:ext cx="10668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1" name="Picture 7" descr="C:\MINE ANDROID\MyGIS basic\ICOs\DatinfoOff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48200" y="5105400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1177992">
            <a:off x="279510" y="5573860"/>
            <a:ext cx="2193762" cy="966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C:\MINE ANDROID\MyGIS basic\Promo\MY PRESS\ICOS\NvTrkHom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772400" y="3352800"/>
            <a:ext cx="1371600" cy="1371600"/>
          </a:xfrm>
          <a:prstGeom prst="rect">
            <a:avLst/>
          </a:prstGeom>
          <a:noFill/>
        </p:spPr>
      </p:pic>
      <p:pic>
        <p:nvPicPr>
          <p:cNvPr id="5" name="Picture 3" descr="C:\MINE ANDROID\MyGIS basic\Promo\MY PRESS\ICOS\NvTrkTrk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86600" y="4343400"/>
            <a:ext cx="1219200" cy="1219200"/>
          </a:xfrm>
          <a:prstGeom prst="rect">
            <a:avLst/>
          </a:prstGeom>
          <a:noFill/>
        </p:spPr>
      </p:pic>
      <p:pic>
        <p:nvPicPr>
          <p:cNvPr id="6" name="Picture 2" descr="C:\MINE ANDROID\MyGIS basic\Promo\MY PRESS\ICOS\CrdRoseBs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96000" y="3352800"/>
            <a:ext cx="18288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endParaRPr lang="en-US" sz="3200" b="1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371600"/>
            <a:ext cx="8229600" cy="518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3200" b="1" dirty="0" smtClean="0"/>
              <a:t>Extra options.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3200" b="1" dirty="0" smtClean="0"/>
              <a:t>Multi precision.</a:t>
            </a: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r>
              <a:rPr lang="en-US" sz="3200" b="1" dirty="0" smtClean="0"/>
              <a:t>Audio</a:t>
            </a: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68680" marR="0" lvl="1" indent="-2834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MyGIS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sz="3200" b="1" dirty="0" smtClean="0"/>
              <a:t>EVERTHING</a:t>
            </a:r>
          </a:p>
          <a:p>
            <a:r>
              <a:rPr lang="en-US" sz="3200" b="1" dirty="0" smtClean="0"/>
              <a:t>MyGIS is primarily a GIS app</a:t>
            </a:r>
          </a:p>
          <a:p>
            <a:pPr lvl="1"/>
            <a:r>
              <a:rPr lang="en-US" b="1" dirty="0" smtClean="0"/>
              <a:t>Can be used for Viewing, Logging and Editing Geo-Data</a:t>
            </a:r>
          </a:p>
          <a:p>
            <a:pPr lvl="1"/>
            <a:r>
              <a:rPr lang="en-US" b="1" dirty="0" smtClean="0"/>
              <a:t>Data can be captured in a multitude of ways  ( Touch-Tap, Centering GPS-Spot, Library Local, Geo-</a:t>
            </a:r>
            <a:r>
              <a:rPr lang="en-US" b="1" dirty="0" err="1" smtClean="0"/>
              <a:t>Sms</a:t>
            </a:r>
            <a:r>
              <a:rPr lang="en-US" b="1" dirty="0" smtClean="0"/>
              <a:t>)</a:t>
            </a:r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endParaRPr lang="en-US" b="1" dirty="0" smtClean="0"/>
          </a:p>
          <a:p>
            <a:endParaRPr lang="en-US" sz="3200" b="1" dirty="0" smtClean="0"/>
          </a:p>
          <a:p>
            <a:r>
              <a:rPr lang="en-US" sz="3200" b="1" dirty="0" smtClean="0"/>
              <a:t>Capable of </a:t>
            </a:r>
            <a:r>
              <a:rPr lang="en-US" sz="3200" b="1" u="sng" dirty="0" smtClean="0"/>
              <a:t>Terrestrial</a:t>
            </a:r>
            <a:r>
              <a:rPr lang="en-US" sz="3200" b="1" dirty="0" smtClean="0"/>
              <a:t>, </a:t>
            </a:r>
            <a:r>
              <a:rPr lang="en-US" sz="3200" b="1" u="sng" dirty="0" smtClean="0"/>
              <a:t>Arial</a:t>
            </a:r>
            <a:r>
              <a:rPr lang="en-US" sz="3200" b="1" dirty="0" smtClean="0"/>
              <a:t> and </a:t>
            </a:r>
            <a:r>
              <a:rPr lang="en-US" sz="3200" b="1" u="sng" dirty="0" smtClean="0"/>
              <a:t>Marine</a:t>
            </a:r>
            <a:r>
              <a:rPr lang="en-US" sz="3200" b="1" dirty="0" smtClean="0"/>
              <a:t> navigation</a:t>
            </a:r>
          </a:p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 </a:t>
            </a:r>
            <a:endParaRPr lang="en-US" sz="3200" dirty="0"/>
          </a:p>
        </p:txBody>
      </p:sp>
      <p:pic>
        <p:nvPicPr>
          <p:cNvPr id="5" name="Picture 15" descr="C:\MINE ANDROID\MyGIS basic\MY PRESS\ICOS\clueles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219200"/>
            <a:ext cx="838200" cy="8382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6" name="Picture 2" descr="C:\MINE ANDROID\MyGIS basic\Promo\MY PRESS\ICOS\MyDr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4114800"/>
            <a:ext cx="1371600" cy="1371600"/>
          </a:xfrm>
          <a:prstGeom prst="rect">
            <a:avLst/>
          </a:prstGeom>
          <a:noFill/>
        </p:spPr>
      </p:pic>
      <p:pic>
        <p:nvPicPr>
          <p:cNvPr id="1027" name="Picture 3" descr="C:\MINE ANDROID\MyGIS basic\Promo\MY PRESS\ICOS\MyAi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3886200"/>
            <a:ext cx="1371600" cy="1371600"/>
          </a:xfrm>
          <a:prstGeom prst="rect">
            <a:avLst/>
          </a:prstGeom>
          <a:noFill/>
        </p:spPr>
      </p:pic>
      <p:pic>
        <p:nvPicPr>
          <p:cNvPr id="1028" name="Picture 4" descr="C:\MINE ANDROID\MyGIS basic\Promo\MY PRESS\ICOS\MySea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6400" y="3810000"/>
            <a:ext cx="1371600" cy="1371600"/>
          </a:xfrm>
          <a:prstGeom prst="rect">
            <a:avLst/>
          </a:prstGeom>
          <a:noFill/>
        </p:spPr>
      </p:pic>
      <p:pic>
        <p:nvPicPr>
          <p:cNvPr id="8" name="Picture 3" descr="C:\MINE ANDROID\MyGIS basic\Promo\MY PRESS\ICOS\CrsHrs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3505200"/>
            <a:ext cx="609600" cy="609600"/>
          </a:xfrm>
          <a:prstGeom prst="rect">
            <a:avLst/>
          </a:prstGeom>
          <a:noFill/>
        </p:spPr>
      </p:pic>
      <p:pic>
        <p:nvPicPr>
          <p:cNvPr id="3" name="Picture 2" descr="C:\MINE ANDROID\MyGIS basic\Promo\MY PRESS\ICOS\MailCrd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867400"/>
            <a:ext cx="990600" cy="990600"/>
          </a:xfrm>
          <a:prstGeom prst="rect">
            <a:avLst/>
          </a:prstGeom>
          <a:noFill/>
        </p:spPr>
      </p:pic>
      <p:pic>
        <p:nvPicPr>
          <p:cNvPr id="6" name="Picture 3" descr="C:\MINE ANDROID\MyGIS basic\Promo\MY PRESS\ICOS\FlagO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95400" y="6019800"/>
            <a:ext cx="838200" cy="838200"/>
          </a:xfrm>
          <a:prstGeom prst="rect">
            <a:avLst/>
          </a:prstGeom>
          <a:noFill/>
        </p:spPr>
      </p:pic>
      <p:pic>
        <p:nvPicPr>
          <p:cNvPr id="1029" name="Picture 5" descr="C:\MINE ANDROID\MyGIS basic\Promo\MY PRESS\ICOS\gpsrecordsta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667000" y="6096000"/>
            <a:ext cx="762000" cy="762000"/>
          </a:xfrm>
          <a:prstGeom prst="rect">
            <a:avLst/>
          </a:prstGeom>
          <a:noFill/>
        </p:spPr>
      </p:pic>
      <p:pic>
        <p:nvPicPr>
          <p:cNvPr id="1030" name="Picture 6" descr="C:\MINE ANDROID\MyGIS basic\Promo\MY PRESS\ICOS\touchspt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" y="2590800"/>
            <a:ext cx="609600" cy="60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MINE ANDROID\MyGIS basic\Files\eyenidma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526281">
            <a:off x="456516" y="151716"/>
            <a:ext cx="1828800" cy="1828800"/>
          </a:xfrm>
          <a:prstGeom prst="rect">
            <a:avLst/>
          </a:prstGeom>
          <a:noFill/>
        </p:spPr>
      </p:pic>
      <p:pic>
        <p:nvPicPr>
          <p:cNvPr id="2055" name="Picture 7" descr="C:\Users\SURVEYPC\Documents\ANDROID PROJECTS\MyGIS basic\MY PRESS\ICOS\clueles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342808">
            <a:off x="6553200" y="4419600"/>
            <a:ext cx="1676400" cy="167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5638800" cy="1752599"/>
          </a:xfrm>
        </p:spPr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en-US" dirty="0" smtClean="0"/>
              <a:t>	</a:t>
            </a:r>
            <a:r>
              <a:rPr lang="en-US" b="1" dirty="0" smtClean="0"/>
              <a:t>MyGIS</a:t>
            </a:r>
            <a:r>
              <a:rPr lang="en-US" dirty="0" smtClean="0"/>
              <a:t> is an </a:t>
            </a:r>
            <a:r>
              <a:rPr lang="en-US" b="1" dirty="0" smtClean="0"/>
              <a:t>Android application</a:t>
            </a:r>
            <a:r>
              <a:rPr lang="en-US" dirty="0" smtClean="0"/>
              <a:t> that can be used for a multitude of </a:t>
            </a:r>
            <a:r>
              <a:rPr lang="en-US" b="1" dirty="0" smtClean="0"/>
              <a:t>Geo-related activities and applications</a:t>
            </a:r>
            <a:r>
              <a:rPr lang="en-US" dirty="0" smtClean="0"/>
              <a:t>, and some of these may include but not limited to: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33400" y="3962400"/>
            <a:ext cx="6096000" cy="1905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Creating, viewing and editing Geospatial data</a:t>
            </a:r>
          </a:p>
          <a:p>
            <a:r>
              <a:rPr lang="en-US" dirty="0" smtClean="0"/>
              <a:t>Simplified Navigation (Moving Map)</a:t>
            </a:r>
          </a:p>
          <a:p>
            <a:r>
              <a:rPr lang="en-US" dirty="0" smtClean="0"/>
              <a:t>Tracking of Geo located Objects</a:t>
            </a:r>
          </a:p>
          <a:p>
            <a:r>
              <a:rPr lang="en-US" dirty="0" smtClean="0"/>
              <a:t>Sharing of Geospatial data between different devices and platforms</a:t>
            </a:r>
          </a:p>
          <a:p>
            <a:endParaRPr lang="en-US" dirty="0"/>
          </a:p>
        </p:txBody>
      </p:sp>
      <p:pic>
        <p:nvPicPr>
          <p:cNvPr id="2050" name="Picture 2" descr="C:\Users\SURVEYPC\Documents\ANDROID PROJECTS\MyGIS basic\MY PRESS\ICOS\opendat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762000"/>
            <a:ext cx="1828800" cy="1828800"/>
          </a:xfrm>
          <a:prstGeom prst="rect">
            <a:avLst/>
          </a:prstGeom>
          <a:noFill/>
        </p:spPr>
      </p:pic>
      <p:pic>
        <p:nvPicPr>
          <p:cNvPr id="2051" name="Picture 3" descr="C:\Users\SURVEYPC\Documents\ANDROID PROJECTS\MyGIS basic\MY PRESS\ICOS\MyGisDrawPe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2800" y="2362200"/>
            <a:ext cx="1066800" cy="1066800"/>
          </a:xfrm>
          <a:prstGeom prst="rect">
            <a:avLst/>
          </a:prstGeom>
          <a:noFill/>
        </p:spPr>
      </p:pic>
      <p:pic>
        <p:nvPicPr>
          <p:cNvPr id="2052" name="Picture 4" descr="C:\Users\SURVEYPC\Documents\ANDROID PROJECTS\MyGIS basic\MY PRESS\ICOS\MyGisDrawGp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91400" y="3276600"/>
            <a:ext cx="1447800" cy="1447800"/>
          </a:xfrm>
          <a:prstGeom prst="rect">
            <a:avLst/>
          </a:prstGeom>
          <a:noFill/>
        </p:spPr>
      </p:pic>
      <p:pic>
        <p:nvPicPr>
          <p:cNvPr id="11" name="Picture 2" descr="C:\MINE ANDROID\MyGIS basic\Promo\MY PRESS\ICOS\TgtVwDir1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19831447">
            <a:off x="6275605" y="2160806"/>
            <a:ext cx="990600" cy="990600"/>
          </a:xfrm>
          <a:prstGeom prst="rect">
            <a:avLst/>
          </a:prstGeom>
          <a:noFill/>
        </p:spPr>
      </p:pic>
    </p:spTree>
  </p:cSld>
  <p:clrMapOvr>
    <a:masterClrMapping/>
  </p:clrMapOvr>
  <p:transition advClick="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buNone/>
            </a:pPr>
            <a:r>
              <a:rPr lang="en-US" dirty="0" smtClean="0"/>
              <a:t>	</a:t>
            </a:r>
            <a:r>
              <a:rPr lang="en-US" b="1" dirty="0" smtClean="0"/>
              <a:t>MyGIS</a:t>
            </a:r>
            <a:r>
              <a:rPr lang="en-US" dirty="0" smtClean="0"/>
              <a:t> allows the user to view geo referenced maps which can be slaved to the device GPS, the maps are in plain </a:t>
            </a:r>
            <a:r>
              <a:rPr lang="en-US" b="1" dirty="0" smtClean="0">
                <a:solidFill>
                  <a:srgbClr val="C00000"/>
                </a:solidFill>
              </a:rPr>
              <a:t>PNG</a:t>
            </a:r>
            <a:r>
              <a:rPr lang="en-US" dirty="0" smtClean="0"/>
              <a:t> format that can either coupled with a “.</a:t>
            </a:r>
            <a:r>
              <a:rPr lang="en-US" dirty="0" err="1" smtClean="0"/>
              <a:t>pgw”projection</a:t>
            </a:r>
            <a:r>
              <a:rPr lang="en-US" dirty="0" smtClean="0"/>
              <a:t> file or a simple notepad defining the </a:t>
            </a:r>
            <a:r>
              <a:rPr lang="en-US" dirty="0" err="1" smtClean="0"/>
              <a:t>bounadry</a:t>
            </a:r>
            <a:r>
              <a:rPr lang="en-US" dirty="0" smtClean="0"/>
              <a:t> coordinates </a:t>
            </a:r>
          </a:p>
          <a:p>
            <a:pPr>
              <a:buNone/>
            </a:pPr>
            <a:endParaRPr lang="en-US" dirty="0" smtClean="0"/>
          </a:p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r>
              <a:rPr lang="en-US" dirty="0" smtClean="0"/>
              <a:t>	Vector data can be displayed as a </a:t>
            </a:r>
            <a:r>
              <a:rPr lang="en-US" i="1" dirty="0" smtClean="0"/>
              <a:t>map overlay</a:t>
            </a:r>
            <a:r>
              <a:rPr lang="en-US" dirty="0" smtClean="0"/>
              <a:t> or viewed </a:t>
            </a:r>
            <a:r>
              <a:rPr lang="en-US" i="1" dirty="0" smtClean="0"/>
              <a:t>independently</a:t>
            </a:r>
            <a:r>
              <a:rPr lang="en-US" dirty="0" smtClean="0"/>
              <a:t>, using the native database format called </a:t>
            </a:r>
            <a:r>
              <a:rPr lang="en-US" b="1" dirty="0" err="1" smtClean="0">
                <a:solidFill>
                  <a:srgbClr val="FFC000"/>
                </a:solidFill>
              </a:rPr>
              <a:t>EYEnid</a:t>
            </a:r>
            <a:endParaRPr lang="en-US" b="1" dirty="0" smtClean="0">
              <a:solidFill>
                <a:srgbClr val="FFC000"/>
              </a:solidFill>
            </a:endParaRPr>
          </a:p>
          <a:p>
            <a:pPr algn="just">
              <a:buNone/>
            </a:pPr>
            <a:r>
              <a:rPr lang="en-US" dirty="0" smtClean="0"/>
              <a:t>	MyGIS also supports </a:t>
            </a:r>
            <a:r>
              <a:rPr lang="en-US" b="1" dirty="0" smtClean="0">
                <a:solidFill>
                  <a:srgbClr val="FFFF00"/>
                </a:solidFill>
              </a:rPr>
              <a:t>Notepad</a:t>
            </a:r>
            <a:r>
              <a:rPr lang="en-US" b="1" dirty="0" smtClean="0"/>
              <a:t> and </a:t>
            </a:r>
            <a:r>
              <a:rPr lang="en-US" b="1" dirty="0" smtClean="0">
                <a:solidFill>
                  <a:srgbClr val="00CC00"/>
                </a:solidFill>
              </a:rPr>
              <a:t>Spreadsheet CSV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B0F0"/>
                </a:solidFill>
              </a:rPr>
              <a:t>DXF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70C0"/>
                </a:solidFill>
              </a:rPr>
              <a:t>KML</a:t>
            </a:r>
            <a:r>
              <a:rPr lang="en-US" dirty="0" smtClean="0"/>
              <a:t>(uncompressed)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JAVA Open Street Map</a:t>
            </a:r>
            <a:r>
              <a:rPr lang="en-US" b="1" dirty="0" smtClean="0"/>
              <a:t> (JOSM) data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	MyGIS also support </a:t>
            </a:r>
            <a:r>
              <a:rPr lang="en-US" b="1" dirty="0" err="1" smtClean="0">
                <a:solidFill>
                  <a:srgbClr val="FFC000"/>
                </a:solidFill>
              </a:rPr>
              <a:t>XYZgrid</a:t>
            </a:r>
            <a:r>
              <a:rPr lang="en-US" dirty="0" smtClean="0"/>
              <a:t> data formats for basic 3D terrain modeling and relief analysis.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051" name="Picture 3" descr="C:\MINE ANDROID\MyGIS basic\ICOs\mapp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9422928">
            <a:off x="5913082" y="2484081"/>
            <a:ext cx="612648" cy="612648"/>
          </a:xfrm>
          <a:prstGeom prst="rect">
            <a:avLst/>
          </a:prstGeom>
          <a:noFill/>
          <a:effectLst>
            <a:outerShdw blurRad="50800" dist="1651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2" name="Picture 4" descr="C:\MINE ANDROID\MyGIS basic\ICOs\googlemap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495800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3" name="Picture 5" descr="C:\MINE ANDROID\MyGIS basic\ICOs\SpreedSheet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4495800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4" name="Picture 6" descr="C:\MINE ANDROID\MyGIS basic\ICOs\textfile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495800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6" name="Picture 8" descr="C:\MINE ANDROID\MyGIS basic\ICOs\Dxf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200" y="4495800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7" name="Picture 9" descr="C:\MINE ANDROID\MyGIS basic\ICOs\Josmsrtrmap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38800" y="4572000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7" name="Picture 3" descr="C:\MINE ANDROID\MyGIS basic\MY PRESS\ICOS\eyenidic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0" y="4495800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6" name="Picture 2" descr="C:\MINE ANDROID\MyGIS basic\ICOs\TerrOn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00400" y="5867400"/>
            <a:ext cx="612648" cy="612648"/>
          </a:xfrm>
          <a:prstGeom prst="rect">
            <a:avLst/>
          </a:prstGeom>
          <a:noFill/>
          <a:effectLst>
            <a:outerShdw blurRad="50800" dist="2667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Picture 3" descr="C:\MINE ANDROID\MyGIS basic\ICOs\TerrCnt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95800" y="5867400"/>
            <a:ext cx="612648" cy="612648"/>
          </a:xfrm>
          <a:prstGeom prst="rect">
            <a:avLst/>
          </a:prstGeom>
          <a:noFill/>
          <a:effectLst>
            <a:outerShdw blurRad="50800" dist="2667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9" name="Picture 5" descr="C:\MINE ANDROID\MyGIS basic\ICOs\TerrPrf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86200" y="5867400"/>
            <a:ext cx="612648" cy="612648"/>
          </a:xfrm>
          <a:prstGeom prst="rect">
            <a:avLst/>
          </a:prstGeom>
          <a:noFill/>
          <a:effectLst>
            <a:outerShdw blurRad="50800" dist="266700" dir="27000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Users </a:t>
            </a:r>
            <a:r>
              <a:rPr lang="en-US" dirty="0" smtClean="0"/>
              <a:t>can to create geographically accurate vector data either </a:t>
            </a:r>
            <a:r>
              <a:rPr lang="en-US" b="1" dirty="0" smtClean="0"/>
              <a:t>manually by </a:t>
            </a:r>
            <a:r>
              <a:rPr lang="en-US" b="1" dirty="0" smtClean="0">
                <a:solidFill>
                  <a:srgbClr val="00B0F0"/>
                </a:solidFill>
              </a:rPr>
              <a:t>touch</a:t>
            </a:r>
            <a:r>
              <a:rPr lang="en-US" dirty="0" smtClean="0"/>
              <a:t> or automatically by </a:t>
            </a:r>
            <a:r>
              <a:rPr lang="en-US" b="1" dirty="0" smtClean="0">
                <a:solidFill>
                  <a:srgbClr val="FF0066"/>
                </a:solidFill>
              </a:rPr>
              <a:t>GPS</a:t>
            </a:r>
            <a:r>
              <a:rPr lang="en-US" b="1" dirty="0" smtClean="0"/>
              <a:t>.</a:t>
            </a:r>
          </a:p>
          <a:p>
            <a:pPr lvl="1"/>
            <a:r>
              <a:rPr lang="en-US" dirty="0" smtClean="0"/>
              <a:t>Data can be created as either </a:t>
            </a:r>
            <a:r>
              <a:rPr lang="en-US" b="1" dirty="0" smtClean="0">
                <a:solidFill>
                  <a:srgbClr val="FF0000"/>
                </a:solidFill>
              </a:rPr>
              <a:t>Points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CC00"/>
                </a:solidFill>
              </a:rPr>
              <a:t>Lines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0000FF"/>
                </a:solidFill>
              </a:rPr>
              <a:t>Polygons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Data can be created against a geo-referenced Platform (Map Overlay) or based on a </a:t>
            </a:r>
            <a:r>
              <a:rPr lang="en-US" b="1" dirty="0" smtClean="0"/>
              <a:t>Fake</a:t>
            </a:r>
            <a:r>
              <a:rPr lang="en-US" dirty="0" smtClean="0"/>
              <a:t> space.</a:t>
            </a:r>
          </a:p>
          <a:p>
            <a:pPr lvl="1"/>
            <a:r>
              <a:rPr lang="en-US" dirty="0" smtClean="0"/>
              <a:t>Data can be created </a:t>
            </a:r>
            <a:r>
              <a:rPr lang="en-US" b="1" dirty="0" smtClean="0"/>
              <a:t>“</a:t>
            </a:r>
            <a:r>
              <a:rPr lang="en-US" b="1" dirty="0" smtClean="0">
                <a:solidFill>
                  <a:srgbClr val="FFFF00"/>
                </a:solidFill>
              </a:rPr>
              <a:t>In-Pocket</a:t>
            </a:r>
            <a:r>
              <a:rPr lang="en-US" b="1" dirty="0" smtClean="0"/>
              <a:t>”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C:\Users\SURVEYPC\Documents\ANDROID PROJECTS\MyGIS basic\MY PRESS\ICOS\MyGisDrawP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1676400"/>
            <a:ext cx="617621" cy="6176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:\Users\SURVEYPC\Documents\ANDROID PROJECTS\MyGIS basic\MY PRESS\ICOS\MyGisDrawGp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2286000"/>
            <a:ext cx="685800" cy="685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 descr="C:\MINE ANDROID\MyGIS basic\ICOs\eyedrwlin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88740">
            <a:off x="3927385" y="3241584"/>
            <a:ext cx="611291" cy="6112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C:\MINE ANDROID\MyGIS basic\ICOs\eyedrwpnt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3352800"/>
            <a:ext cx="533400" cy="533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9" name="Picture 5" descr="C:\MINE ANDROID\MyGIS basic\ICOs\eyedrwpoly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834914">
            <a:off x="4931452" y="3255053"/>
            <a:ext cx="633478" cy="6334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C:\MINE ANDROID\MyGIS basic\ICOs\imagebound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77200" y="3733800"/>
            <a:ext cx="838200" cy="838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C:\MINE ANDROID\MyGIS basic\ICOs\flinebios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2465095">
            <a:off x="5645895" y="4731495"/>
            <a:ext cx="1518057" cy="15180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MyGIS allows the user to manipulate vector data </a:t>
            </a:r>
          </a:p>
          <a:p>
            <a:pPr lvl="1"/>
            <a:r>
              <a:rPr lang="en-US" dirty="0" smtClean="0"/>
              <a:t>Object vertices can be edited</a:t>
            </a:r>
          </a:p>
          <a:p>
            <a:pPr lvl="1"/>
            <a:r>
              <a:rPr lang="en-US" dirty="0" smtClean="0"/>
              <a:t>datasets can be changed to different vector types (</a:t>
            </a:r>
            <a:r>
              <a:rPr lang="en-US" i="1" dirty="0" smtClean="0">
                <a:solidFill>
                  <a:srgbClr val="FFFF00"/>
                </a:solidFill>
              </a:rPr>
              <a:t>points-to-lines-to-polygons</a:t>
            </a:r>
            <a:r>
              <a:rPr lang="en-US" dirty="0" smtClean="0"/>
              <a:t>) and their color can be changed</a:t>
            </a:r>
          </a:p>
          <a:p>
            <a:pPr lvl="1"/>
            <a:r>
              <a:rPr lang="en-US" dirty="0" smtClean="0"/>
              <a:t>Datasets can be converted to all formats supported by the App with the exceptions of </a:t>
            </a:r>
            <a:r>
              <a:rPr lang="en-US" i="1" u="sng" dirty="0" err="1" smtClean="0">
                <a:solidFill>
                  <a:srgbClr val="FF0000"/>
                </a:solidFill>
              </a:rPr>
              <a:t>Openstreet</a:t>
            </a:r>
            <a:r>
              <a:rPr lang="en-US" dirty="0" smtClean="0"/>
              <a:t> format.</a:t>
            </a:r>
          </a:p>
          <a:p>
            <a:pPr lvl="1"/>
            <a:r>
              <a:rPr lang="en-US" dirty="0" smtClean="0">
                <a:solidFill>
                  <a:srgbClr val="00FFFF"/>
                </a:solidFill>
              </a:rPr>
              <a:t>All data within its working folders can be directly deleted form the App </a:t>
            </a:r>
          </a:p>
          <a:p>
            <a:pPr lvl="1"/>
            <a:endParaRPr lang="en-US" dirty="0"/>
          </a:p>
        </p:txBody>
      </p:sp>
      <p:pic>
        <p:nvPicPr>
          <p:cNvPr id="5" name="Picture 4" descr="C:\MINE ANDROID\MyGIS basic\ICOs\googlemap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8914726">
            <a:off x="8404474" y="4546479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Picture 8" descr="C:\MINE ANDROID\MyGIS basic\ICOs\Dxf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914726">
            <a:off x="8404471" y="4089279"/>
            <a:ext cx="612648" cy="612648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Picture 9" descr="C:\MINE ANDROID\MyGIS basic\ICOs\Josmsrtrma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5800" y="5257800"/>
            <a:ext cx="838200" cy="8382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8" name="Picture 4" descr="C:\Users\SURVEYPC\Documents\ANDROID PROJECTS\MyGIS basic\MY PRESS\ICOS\ColorAdjVect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189887">
            <a:off x="6497842" y="2383039"/>
            <a:ext cx="614516" cy="614516"/>
          </a:xfrm>
          <a:prstGeom prst="rect">
            <a:avLst/>
          </a:prstGeom>
          <a:noFill/>
          <a:effectLst>
            <a:outerShdw blurRad="50800" dist="1524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Picture 5" descr="C:\MINE ANDROID\MyGIS basic\ICOs\SpreedSheet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8914726">
            <a:off x="8408152" y="3402848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Picture 6" descr="C:\MINE ANDROID\MyGIS basic\ICOs\textfile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8914726">
            <a:off x="8408153" y="3783847"/>
            <a:ext cx="609600" cy="609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Picture 3" descr="C:\MINE ANDROID\MyGIS basic\MY PRESS\ICOS\eyenidic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8914726">
            <a:off x="8281258" y="2967419"/>
            <a:ext cx="714723" cy="714723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9" name="Picture 5" descr="C:\Users\SURVEYPC\Documents\ANDROID PROJECTS\MyGIS basic\MY PRESS\ICOS\trashdelete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42148">
            <a:off x="4293069" y="5588471"/>
            <a:ext cx="762000" cy="7620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3" name="Picture 2" descr="C:\MINE ANDROID\MyGIS basic\MY PRESS\ICOS\zeroize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924226">
            <a:off x="5486400" y="5715000"/>
            <a:ext cx="1143000" cy="1143000"/>
          </a:xfrm>
          <a:prstGeom prst="rect">
            <a:avLst/>
          </a:prstGeom>
          <a:noFill/>
        </p:spPr>
      </p:pic>
      <p:pic>
        <p:nvPicPr>
          <p:cNvPr id="2052" name="Picture 4" descr="C:\MINE ANDROID\MyGIS basic\Promo\MY PRESS\ICOS\VekteditInsr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rot="19797398">
            <a:off x="7076063" y="2199263"/>
            <a:ext cx="774569" cy="774569"/>
          </a:xfrm>
          <a:prstGeom prst="rect">
            <a:avLst/>
          </a:prstGeom>
          <a:noFill/>
        </p:spPr>
      </p:pic>
      <p:pic>
        <p:nvPicPr>
          <p:cNvPr id="2053" name="Picture 5" descr="C:\MINE ANDROID\MyGIS basic\Promo\MY PRESS\ICOS\VekteditRemov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1127621">
            <a:off x="7889029" y="1748907"/>
            <a:ext cx="1106263" cy="1106263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7543800" cy="452596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lvl="1"/>
            <a:r>
              <a:rPr lang="en-US" dirty="0" smtClean="0"/>
              <a:t>MyGIS allows the User to </a:t>
            </a:r>
            <a:r>
              <a:rPr lang="en-US" b="1" dirty="0" smtClean="0">
                <a:solidFill>
                  <a:srgbClr val="FFC000"/>
                </a:solidFill>
              </a:rPr>
              <a:t>Stakeout</a:t>
            </a:r>
            <a:r>
              <a:rPr lang="en-US" dirty="0" smtClean="0"/>
              <a:t> vector objects using a </a:t>
            </a:r>
            <a:r>
              <a:rPr lang="en-US" dirty="0" smtClean="0">
                <a:solidFill>
                  <a:srgbClr val="FF00FF"/>
                </a:solidFill>
              </a:rPr>
              <a:t>dynamic compass</a:t>
            </a:r>
          </a:p>
          <a:p>
            <a:pPr lvl="1"/>
            <a:r>
              <a:rPr lang="en-US" dirty="0" smtClean="0"/>
              <a:t>MyGIS includes a </a:t>
            </a:r>
            <a:r>
              <a:rPr lang="en-US" b="1" dirty="0" smtClean="0"/>
              <a:t>measurement</a:t>
            </a:r>
            <a:r>
              <a:rPr lang="en-US" dirty="0" smtClean="0"/>
              <a:t> tool where an object’s </a:t>
            </a:r>
            <a:r>
              <a:rPr lang="en-US" b="1" dirty="0" smtClean="0"/>
              <a:t>Length, Perimeter</a:t>
            </a:r>
            <a:r>
              <a:rPr lang="en-US" dirty="0" smtClean="0"/>
              <a:t> and </a:t>
            </a:r>
            <a:r>
              <a:rPr lang="en-US" b="1" dirty="0" smtClean="0"/>
              <a:t>Area</a:t>
            </a:r>
            <a:r>
              <a:rPr lang="en-US" dirty="0" smtClean="0"/>
              <a:t> can be measured by </a:t>
            </a:r>
            <a:r>
              <a:rPr lang="en-US" i="1" dirty="0" smtClean="0"/>
              <a:t>free-hand</a:t>
            </a:r>
            <a:r>
              <a:rPr lang="en-US" dirty="0" smtClean="0"/>
              <a:t> or by </a:t>
            </a:r>
            <a:r>
              <a:rPr lang="en-US" i="1" dirty="0" smtClean="0"/>
              <a:t>snapping</a:t>
            </a:r>
            <a:r>
              <a:rPr lang="en-US" dirty="0" smtClean="0"/>
              <a:t> to the objects.</a:t>
            </a:r>
          </a:p>
          <a:p>
            <a:pPr lvl="1"/>
            <a:r>
              <a:rPr lang="en-US" dirty="0" smtClean="0"/>
              <a:t>Vector Data can be shared to another MyGIS application directly via a </a:t>
            </a:r>
            <a:r>
              <a:rPr lang="en-US" b="1" dirty="0" smtClean="0"/>
              <a:t>Geo-Encoded</a:t>
            </a:r>
            <a:r>
              <a:rPr lang="en-US" dirty="0" smtClean="0"/>
              <a:t> or </a:t>
            </a:r>
            <a:r>
              <a:rPr lang="en-US" b="1" dirty="0" smtClean="0"/>
              <a:t>Geo-Packed</a:t>
            </a:r>
            <a:r>
              <a:rPr lang="en-US" dirty="0" smtClean="0"/>
              <a:t> </a:t>
            </a:r>
            <a:r>
              <a:rPr lang="en-US" dirty="0" err="1" smtClean="0"/>
              <a:t>Sms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Maps and </a:t>
            </a:r>
            <a:r>
              <a:rPr lang="en-US" dirty="0" err="1" smtClean="0"/>
              <a:t>orther</a:t>
            </a:r>
            <a:r>
              <a:rPr lang="en-US" dirty="0" smtClean="0"/>
              <a:t> bulk data can be transferred via the </a:t>
            </a:r>
            <a:r>
              <a:rPr lang="en-US" b="1" dirty="0" err="1" smtClean="0">
                <a:solidFill>
                  <a:srgbClr val="26E1FA"/>
                </a:solidFill>
              </a:rPr>
              <a:t>ShareIt</a:t>
            </a:r>
            <a:r>
              <a:rPr lang="en-US" dirty="0" smtClean="0"/>
              <a:t> and </a:t>
            </a:r>
            <a:r>
              <a:rPr lang="en-US" b="1" dirty="0" err="1" smtClean="0">
                <a:solidFill>
                  <a:srgbClr val="00CC00"/>
                </a:solidFill>
              </a:rPr>
              <a:t>Whatsap</a:t>
            </a:r>
            <a:r>
              <a:rPr lang="en-US" dirty="0" smtClean="0"/>
              <a:t> Platforms*</a:t>
            </a:r>
          </a:p>
          <a:p>
            <a:pPr lvl="1"/>
            <a:endParaRPr lang="en-US" dirty="0"/>
          </a:p>
        </p:txBody>
      </p:sp>
      <p:pic>
        <p:nvPicPr>
          <p:cNvPr id="2050" name="Picture 2" descr="C:\Users\SURVEYPC\Documents\ANDROID PROJECTS\MyGIS basic\MY PRESS\ICOS\measureOf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0" y="2438400"/>
            <a:ext cx="1066800" cy="1066800"/>
          </a:xfrm>
          <a:prstGeom prst="rect">
            <a:avLst/>
          </a:prstGeom>
          <a:noFill/>
          <a:effectLst>
            <a:outerShdw blurRad="50800" dist="1651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1" name="Picture 3" descr="C:\Users\SURVEYPC\Documents\ANDROID PROJECTS\MyGIS basic\MY PRESS\ICOS\MailCr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025803">
            <a:off x="8074585" y="3812616"/>
            <a:ext cx="914400" cy="9144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2" name="Picture 4" descr="C:\Users\SURVEYPC\Documents\ANDROID PROJECTS\MyGIS basic\MY PRESS\ICOS\CrdRoseB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1219200"/>
            <a:ext cx="838200" cy="8382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3" name="Picture 5" descr="C:\Users\SURVEYPC\Documents\ANDROID PROJECTS\MyGIS basic\MY PRESS\ICOS\CrdTgtBrg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362374">
            <a:off x="7022463" y="1231264"/>
            <a:ext cx="807386" cy="807386"/>
          </a:xfrm>
          <a:prstGeom prst="rect">
            <a:avLst/>
          </a:prstGeom>
          <a:noFill/>
          <a:effectLst>
            <a:outerShdw blurRad="50800" dist="1270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2054" name="Picture 6" descr="C:\Users\SURVEYPC\Documents\ANDROID PROJECTS\MyGIS basic\MY PRESS\ICOS\locationshar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90969" y="3733800"/>
            <a:ext cx="990600" cy="990600"/>
          </a:xfrm>
          <a:prstGeom prst="rect">
            <a:avLst/>
          </a:prstGeom>
          <a:noFill/>
          <a:effectLst>
            <a:outerShdw blurRad="50800" dist="1524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26" name="Picture 2" descr="C:\Users\SURVEYPC\Documents\ANDROID PROJECTS\MyGIS basic\MY PRESS\ICOS\EyegisSnpEnabl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00" y="1905000"/>
            <a:ext cx="1219200" cy="1219200"/>
          </a:xfrm>
          <a:prstGeom prst="rect">
            <a:avLst/>
          </a:prstGeom>
          <a:noFill/>
          <a:effectLst>
            <a:outerShdw blurRad="50800" dist="127000" dir="54000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Application Layout	</a:t>
            </a:r>
            <a:endParaRPr lang="en-US" dirty="0"/>
          </a:p>
        </p:txBody>
      </p:sp>
      <p:pic>
        <p:nvPicPr>
          <p:cNvPr id="1027" name="Picture 3" descr="C:\MINE ANDROID\MyGIS basic\Promo\MY PRESS\Layout\Layou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24010"/>
            <a:ext cx="8229600" cy="4460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 Layout 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24" name="Picture 2" descr="C:\MINE ANDROID\MyGIS basic\MY PRESS\Pics\mygislogo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9925207">
            <a:off x="5055033" y="178232"/>
            <a:ext cx="1013287" cy="1013287"/>
          </a:xfrm>
          <a:prstGeom prst="rect">
            <a:avLst/>
          </a:prstGeom>
          <a:noFill/>
          <a:effectLst>
            <a:outerShdw blurRad="50800" dist="152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:\MINE ANDROID\MyGIS basic\Promo\MY PRESS\Layout\Gen App Layout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05283" y="1295400"/>
            <a:ext cx="8759504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2660</TotalTime>
  <Words>1036</Words>
  <Application>Microsoft Office PowerPoint</Application>
  <PresentationFormat>On-screen Show (4:3)</PresentationFormat>
  <Paragraphs>200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Apex</vt:lpstr>
      <vt:lpstr>MyGIS.apk</vt:lpstr>
      <vt:lpstr>MyGIS Vx.x</vt:lpstr>
      <vt:lpstr>What is it</vt:lpstr>
      <vt:lpstr>What Does it Do</vt:lpstr>
      <vt:lpstr>What Does it Do</vt:lpstr>
      <vt:lpstr>What Does it Do</vt:lpstr>
      <vt:lpstr>What Does it Do</vt:lpstr>
      <vt:lpstr>Application Layout </vt:lpstr>
      <vt:lpstr>Application Layout   </vt:lpstr>
      <vt:lpstr>Application Layout   </vt:lpstr>
      <vt:lpstr>Application Layout   -Key Controls </vt:lpstr>
      <vt:lpstr>Application Layout   -Screenshots Samples</vt:lpstr>
      <vt:lpstr>Application Layout   -Screenshots Samples</vt:lpstr>
      <vt:lpstr>Application Layout   -Screenshots Samples</vt:lpstr>
      <vt:lpstr>Application Layout   -Screenshots Samples</vt:lpstr>
      <vt:lpstr>Application Layout   -Screenshots Samples</vt:lpstr>
      <vt:lpstr>How does it do it</vt:lpstr>
      <vt:lpstr>How does it do it</vt:lpstr>
      <vt:lpstr>How does it do it</vt:lpstr>
      <vt:lpstr>How does it do it</vt:lpstr>
      <vt:lpstr>How does it do it</vt:lpstr>
      <vt:lpstr>How does it do it</vt:lpstr>
      <vt:lpstr>How does it do it</vt:lpstr>
      <vt:lpstr>What can YOU do with MyGIS</vt:lpstr>
      <vt:lpstr>What can YOU do with MyGIS</vt:lpstr>
      <vt:lpstr>What can YOU do with MyGIS</vt:lpstr>
      <vt:lpstr>What can YOU do with MyGIS</vt:lpstr>
      <vt:lpstr>What can YOU do with MyGIS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Work</dc:creator>
  <cp:lastModifiedBy>Microsoft</cp:lastModifiedBy>
  <cp:revision>237</cp:revision>
  <dcterms:created xsi:type="dcterms:W3CDTF">2006-08-16T00:00:00Z</dcterms:created>
  <dcterms:modified xsi:type="dcterms:W3CDTF">2021-09-16T10:34:20Z</dcterms:modified>
</cp:coreProperties>
</file>